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ppt/ink/ink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57" r:id="rId3"/>
    <p:sldId id="319" r:id="rId4"/>
    <p:sldId id="277" r:id="rId5"/>
    <p:sldId id="279" r:id="rId6"/>
    <p:sldId id="259" r:id="rId7"/>
    <p:sldId id="281" r:id="rId8"/>
    <p:sldId id="278" r:id="rId9"/>
    <p:sldId id="266" r:id="rId10"/>
    <p:sldId id="276" r:id="rId11"/>
    <p:sldId id="274" r:id="rId12"/>
    <p:sldId id="273" r:id="rId13"/>
    <p:sldId id="272" r:id="rId14"/>
    <p:sldId id="282" r:id="rId15"/>
    <p:sldId id="311" r:id="rId16"/>
    <p:sldId id="284" r:id="rId17"/>
    <p:sldId id="285" r:id="rId18"/>
    <p:sldId id="296" r:id="rId19"/>
    <p:sldId id="308" r:id="rId20"/>
    <p:sldId id="297" r:id="rId21"/>
    <p:sldId id="298" r:id="rId22"/>
    <p:sldId id="299" r:id="rId23"/>
    <p:sldId id="300" r:id="rId24"/>
    <p:sldId id="317" r:id="rId25"/>
    <p:sldId id="286" r:id="rId26"/>
    <p:sldId id="312" r:id="rId27"/>
    <p:sldId id="303" r:id="rId28"/>
    <p:sldId id="301" r:id="rId29"/>
    <p:sldId id="291" r:id="rId30"/>
    <p:sldId id="302" r:id="rId31"/>
    <p:sldId id="290" r:id="rId32"/>
    <p:sldId id="292" r:id="rId33"/>
    <p:sldId id="293" r:id="rId34"/>
    <p:sldId id="294" r:id="rId35"/>
    <p:sldId id="295" r:id="rId36"/>
    <p:sldId id="289" r:id="rId37"/>
    <p:sldId id="318" r:id="rId38"/>
    <p:sldId id="288" r:id="rId39"/>
    <p:sldId id="304" r:id="rId40"/>
    <p:sldId id="305" r:id="rId41"/>
    <p:sldId id="306" r:id="rId42"/>
    <p:sldId id="307" r:id="rId43"/>
    <p:sldId id="313" r:id="rId44"/>
    <p:sldId id="310"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4599F94E-CEE6-441E-89CC-EB005ECD8F06}">
      <a14:m xmlns:a14="http://schemas.microsoft.com/office/drawing/2010/main">
        <m:mathPr xmlns:m="http://schemas.openxmlformats.org/officeDocument/2006/math">
          <m:brkBin m:val="before"/>
          <m:brkBinSub m:val="--"/>
        </m:mathPr>
      </a14:m>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40DD3F-1A8E-4813-8798-4C4EEF5E7B9E}" v="3" dt="2024-07-19T01:40:08.532"/>
  </p1510:revLst>
</p1510:revInfo>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111" d="100"/>
          <a:sy n="111" d="100"/>
        </p:scale>
        <p:origin x="55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on Hirschi" userId="d4fcc7fed7cb60f9" providerId="LiveId" clId="{D440DD3F-1A8E-4813-8798-4C4EEF5E7B9E}"/>
    <pc:docChg chg="addSld delSld modSld">
      <pc:chgData name="Jonathon Hirschi" userId="d4fcc7fed7cb60f9" providerId="LiveId" clId="{D440DD3F-1A8E-4813-8798-4C4EEF5E7B9E}" dt="2024-07-19T01:40:08.530" v="93" actId="478"/>
      <pc:docMkLst>
        <pc:docMk/>
      </pc:docMkLst>
      <pc:sldChg chg="modSp mod">
        <pc:chgData name="Jonathon Hirschi" userId="d4fcc7fed7cb60f9" providerId="LiveId" clId="{D440DD3F-1A8E-4813-8798-4C4EEF5E7B9E}" dt="2024-07-19T01:37:41.564" v="88" actId="20577"/>
        <pc:sldMkLst>
          <pc:docMk/>
          <pc:sldMk cId="2402820547" sldId="257"/>
        </pc:sldMkLst>
        <pc:spChg chg="mod">
          <ac:chgData name="Jonathon Hirschi" userId="d4fcc7fed7cb60f9" providerId="LiveId" clId="{D440DD3F-1A8E-4813-8798-4C4EEF5E7B9E}" dt="2024-07-19T01:37:14.244" v="36" actId="20577"/>
          <ac:spMkLst>
            <pc:docMk/>
            <pc:sldMk cId="2402820547" sldId="257"/>
            <ac:spMk id="2" creationId="{FA87ADF0-3E9A-C4EC-9E97-F50509A511D9}"/>
          </ac:spMkLst>
        </pc:spChg>
        <pc:spChg chg="mod">
          <ac:chgData name="Jonathon Hirschi" userId="d4fcc7fed7cb60f9" providerId="LiveId" clId="{D440DD3F-1A8E-4813-8798-4C4EEF5E7B9E}" dt="2024-07-19T01:37:41.564" v="88" actId="20577"/>
          <ac:spMkLst>
            <pc:docMk/>
            <pc:sldMk cId="2402820547" sldId="257"/>
            <ac:spMk id="4" creationId="{F3DC3ADA-7148-68E6-4EFF-7C58F381BCA1}"/>
          </ac:spMkLst>
        </pc:spChg>
      </pc:sldChg>
      <pc:sldChg chg="delSp">
        <pc:chgData name="Jonathon Hirschi" userId="d4fcc7fed7cb60f9" providerId="LiveId" clId="{D440DD3F-1A8E-4813-8798-4C4EEF5E7B9E}" dt="2024-07-19T01:40:08.530" v="93" actId="478"/>
        <pc:sldMkLst>
          <pc:docMk/>
          <pc:sldMk cId="3303688277" sldId="260"/>
        </pc:sldMkLst>
        <pc:picChg chg="del">
          <ac:chgData name="Jonathon Hirschi" userId="d4fcc7fed7cb60f9" providerId="LiveId" clId="{D440DD3F-1A8E-4813-8798-4C4EEF5E7B9E}" dt="2024-07-19T01:40:08.530" v="93" actId="478"/>
          <ac:picMkLst>
            <pc:docMk/>
            <pc:sldMk cId="3303688277" sldId="260"/>
            <ac:picMk id="4098" creationId="{9FFC6507-B410-B4A5-45C4-A96DBA3F11FA}"/>
          </ac:picMkLst>
        </pc:picChg>
      </pc:sldChg>
      <pc:sldChg chg="del">
        <pc:chgData name="Jonathon Hirschi" userId="d4fcc7fed7cb60f9" providerId="LiveId" clId="{D440DD3F-1A8E-4813-8798-4C4EEF5E7B9E}" dt="2024-07-19T01:39:58.836" v="91" actId="47"/>
        <pc:sldMkLst>
          <pc:docMk/>
          <pc:sldMk cId="2865674195" sldId="261"/>
        </pc:sldMkLst>
      </pc:sldChg>
      <pc:sldChg chg="del">
        <pc:chgData name="Jonathon Hirschi" userId="d4fcc7fed7cb60f9" providerId="LiveId" clId="{D440DD3F-1A8E-4813-8798-4C4EEF5E7B9E}" dt="2024-07-19T01:39:58.032" v="90" actId="47"/>
        <pc:sldMkLst>
          <pc:docMk/>
          <pc:sldMk cId="765826719" sldId="262"/>
        </pc:sldMkLst>
      </pc:sldChg>
      <pc:sldChg chg="del">
        <pc:chgData name="Jonathon Hirschi" userId="d4fcc7fed7cb60f9" providerId="LiveId" clId="{D440DD3F-1A8E-4813-8798-4C4EEF5E7B9E}" dt="2024-07-19T01:40:03.333" v="92" actId="47"/>
        <pc:sldMkLst>
          <pc:docMk/>
          <pc:sldMk cId="1581139259" sldId="263"/>
        </pc:sldMkLst>
      </pc:sldChg>
      <pc:sldChg chg="add">
        <pc:chgData name="Jonathon Hirschi" userId="d4fcc7fed7cb60f9" providerId="LiveId" clId="{D440DD3F-1A8E-4813-8798-4C4EEF5E7B9E}" dt="2024-07-19T01:37:00.280" v="0"/>
        <pc:sldMkLst>
          <pc:docMk/>
          <pc:sldMk cId="3581228620" sldId="264"/>
        </pc:sldMkLst>
      </pc:sldChg>
      <pc:sldChg chg="add">
        <pc:chgData name="Jonathon Hirschi" userId="d4fcc7fed7cb60f9" providerId="LiveId" clId="{D440DD3F-1A8E-4813-8798-4C4EEF5E7B9E}" dt="2024-07-19T01:39:07.605" v="89"/>
        <pc:sldMkLst>
          <pc:docMk/>
          <pc:sldMk cId="3208453071" sldId="265"/>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0T16:59:43.08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0,'1258'0,"-1227"2,54 9,-54-5,54 1,863-8,-926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0T17:00:05.54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0,'515'0,"-485"2,56 9,-55-5,52 1,1079-6,-528-3,-612 2</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38F9A5E-C652-41AF-8271-E0A8435554C5}" type="datetimeFigureOut">
              <a:rPr lang="en-US" smtClean="0"/>
              <a:t>7/18/2024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3B63F3-8719-4EB6-85F0-95C7751F1B7A}" type="slidenum">
              <a:rPr lang="en-US" smtClean="0"/>
              <a:t>‹#›</a:t>
            </a:fld>
            <a:endParaRPr lang="en-US"/>
          </a:p>
        </p:txBody>
      </p:sp>
    </p:spTree>
    <p:extLst>
      <p:ext uri="{BB962C8B-B14F-4D97-AF65-F5344CB8AC3E}">
        <p14:creationId xmlns:p14="http://schemas.microsoft.com/office/powerpoint/2010/main" val="3463714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8F9A5E-C652-41AF-8271-E0A8435554C5}" type="datetimeFigureOut">
              <a:rPr lang="en-US" smtClean="0"/>
              <a:t>7/18/2024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3B63F3-8719-4EB6-85F0-95C7751F1B7A}" type="slidenum">
              <a:rPr lang="en-US" smtClean="0"/>
              <a:t>‹#›</a:t>
            </a:fld>
            <a:endParaRPr lang="en-US"/>
          </a:p>
        </p:txBody>
      </p:sp>
    </p:spTree>
    <p:extLst>
      <p:ext uri="{BB962C8B-B14F-4D97-AF65-F5344CB8AC3E}">
        <p14:creationId xmlns:p14="http://schemas.microsoft.com/office/powerpoint/2010/main" val="1007050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8F9A5E-C652-41AF-8271-E0A8435554C5}" type="datetimeFigureOut">
              <a:rPr lang="en-US" smtClean="0"/>
              <a:t>7/18/2024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3B63F3-8719-4EB6-85F0-95C7751F1B7A}" type="slidenum">
              <a:rPr lang="en-US" smtClean="0"/>
              <a:t>‹#›</a:t>
            </a:fld>
            <a:endParaRPr lang="en-US"/>
          </a:p>
        </p:txBody>
      </p:sp>
    </p:spTree>
    <p:extLst>
      <p:ext uri="{BB962C8B-B14F-4D97-AF65-F5344CB8AC3E}">
        <p14:creationId xmlns:p14="http://schemas.microsoft.com/office/powerpoint/2010/main" val="22024420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8F9A5E-C652-41AF-8271-E0A8435554C5}" type="datetimeFigureOut">
              <a:rPr lang="en-US" smtClean="0"/>
              <a:t>7/18/2024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3B63F3-8719-4EB6-85F0-95C7751F1B7A}"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1449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8F9A5E-C652-41AF-8271-E0A8435554C5}" type="datetimeFigureOut">
              <a:rPr lang="en-US" smtClean="0"/>
              <a:t>7/18/2024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3B63F3-8719-4EB6-85F0-95C7751F1B7A}" type="slidenum">
              <a:rPr lang="en-US" smtClean="0"/>
              <a:t>‹#›</a:t>
            </a:fld>
            <a:endParaRPr lang="en-US"/>
          </a:p>
        </p:txBody>
      </p:sp>
    </p:spTree>
    <p:extLst>
      <p:ext uri="{BB962C8B-B14F-4D97-AF65-F5344CB8AC3E}">
        <p14:creationId xmlns:p14="http://schemas.microsoft.com/office/powerpoint/2010/main" val="7864030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38F9A5E-C652-41AF-8271-E0A8435554C5}" type="datetimeFigureOut">
              <a:rPr lang="en-US" smtClean="0"/>
              <a:t>7/18/2024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E3B63F3-8719-4EB6-85F0-95C7751F1B7A}" type="slidenum">
              <a:rPr lang="en-US" smtClean="0"/>
              <a:t>‹#›</a:t>
            </a:fld>
            <a:endParaRPr lang="en-US"/>
          </a:p>
        </p:txBody>
      </p:sp>
    </p:spTree>
    <p:extLst>
      <p:ext uri="{BB962C8B-B14F-4D97-AF65-F5344CB8AC3E}">
        <p14:creationId xmlns:p14="http://schemas.microsoft.com/office/powerpoint/2010/main" val="12319898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38F9A5E-C652-41AF-8271-E0A8435554C5}" type="datetimeFigureOut">
              <a:rPr lang="en-US" smtClean="0"/>
              <a:t>7/18/2024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E3B63F3-8719-4EB6-85F0-95C7751F1B7A}" type="slidenum">
              <a:rPr lang="en-US" smtClean="0"/>
              <a:t>‹#›</a:t>
            </a:fld>
            <a:endParaRPr lang="en-US"/>
          </a:p>
        </p:txBody>
      </p:sp>
    </p:spTree>
    <p:extLst>
      <p:ext uri="{BB962C8B-B14F-4D97-AF65-F5344CB8AC3E}">
        <p14:creationId xmlns:p14="http://schemas.microsoft.com/office/powerpoint/2010/main" val="6787878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8F9A5E-C652-41AF-8271-E0A8435554C5}" type="datetimeFigureOut">
              <a:rPr lang="en-US" smtClean="0"/>
              <a:t>7/18/2024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3B63F3-8719-4EB6-85F0-95C7751F1B7A}" type="slidenum">
              <a:rPr lang="en-US" smtClean="0"/>
              <a:t>‹#›</a:t>
            </a:fld>
            <a:endParaRPr lang="en-US"/>
          </a:p>
        </p:txBody>
      </p:sp>
    </p:spTree>
    <p:extLst>
      <p:ext uri="{BB962C8B-B14F-4D97-AF65-F5344CB8AC3E}">
        <p14:creationId xmlns:p14="http://schemas.microsoft.com/office/powerpoint/2010/main" val="24962300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8F9A5E-C652-41AF-8271-E0A8435554C5}" type="datetimeFigureOut">
              <a:rPr lang="en-US" smtClean="0"/>
              <a:t>7/18/2024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3B63F3-8719-4EB6-85F0-95C7751F1B7A}" type="slidenum">
              <a:rPr lang="en-US" smtClean="0"/>
              <a:t>‹#›</a:t>
            </a:fld>
            <a:endParaRPr lang="en-US"/>
          </a:p>
        </p:txBody>
      </p:sp>
    </p:spTree>
    <p:extLst>
      <p:ext uri="{BB962C8B-B14F-4D97-AF65-F5344CB8AC3E}">
        <p14:creationId xmlns:p14="http://schemas.microsoft.com/office/powerpoint/2010/main" val="1762231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8F9A5E-C652-41AF-8271-E0A8435554C5}" type="datetimeFigureOut">
              <a:rPr lang="en-US" smtClean="0"/>
              <a:t>7/18/2024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3B63F3-8719-4EB6-85F0-95C7751F1B7A}" type="slidenum">
              <a:rPr lang="en-US" smtClean="0"/>
              <a:t>‹#›</a:t>
            </a:fld>
            <a:endParaRPr lang="en-US"/>
          </a:p>
        </p:txBody>
      </p:sp>
    </p:spTree>
    <p:extLst>
      <p:ext uri="{BB962C8B-B14F-4D97-AF65-F5344CB8AC3E}">
        <p14:creationId xmlns:p14="http://schemas.microsoft.com/office/powerpoint/2010/main" val="730326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8F9A5E-C652-41AF-8271-E0A8435554C5}" type="datetimeFigureOut">
              <a:rPr lang="en-US" smtClean="0"/>
              <a:t>7/18/2024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3B63F3-8719-4EB6-85F0-95C7751F1B7A}" type="slidenum">
              <a:rPr lang="en-US" smtClean="0"/>
              <a:t>‹#›</a:t>
            </a:fld>
            <a:endParaRPr lang="en-US"/>
          </a:p>
        </p:txBody>
      </p:sp>
    </p:spTree>
    <p:extLst>
      <p:ext uri="{BB962C8B-B14F-4D97-AF65-F5344CB8AC3E}">
        <p14:creationId xmlns:p14="http://schemas.microsoft.com/office/powerpoint/2010/main" val="1422154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38F9A5E-C652-41AF-8271-E0A8435554C5}" type="datetimeFigureOut">
              <a:rPr lang="en-US" smtClean="0"/>
              <a:t>7/18/2024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3B63F3-8719-4EB6-85F0-95C7751F1B7A}" type="slidenum">
              <a:rPr lang="en-US" smtClean="0"/>
              <a:t>‹#›</a:t>
            </a:fld>
            <a:endParaRPr lang="en-US"/>
          </a:p>
        </p:txBody>
      </p:sp>
    </p:spTree>
    <p:extLst>
      <p:ext uri="{BB962C8B-B14F-4D97-AF65-F5344CB8AC3E}">
        <p14:creationId xmlns:p14="http://schemas.microsoft.com/office/powerpoint/2010/main" val="3968925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38F9A5E-C652-41AF-8271-E0A8435554C5}" type="datetimeFigureOut">
              <a:rPr lang="en-US" smtClean="0"/>
              <a:t>7/18/2024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E3B63F3-8719-4EB6-85F0-95C7751F1B7A}" type="slidenum">
              <a:rPr lang="en-US" smtClean="0"/>
              <a:t>‹#›</a:t>
            </a:fld>
            <a:endParaRPr lang="en-US"/>
          </a:p>
        </p:txBody>
      </p:sp>
    </p:spTree>
    <p:extLst>
      <p:ext uri="{BB962C8B-B14F-4D97-AF65-F5344CB8AC3E}">
        <p14:creationId xmlns:p14="http://schemas.microsoft.com/office/powerpoint/2010/main" val="706369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38F9A5E-C652-41AF-8271-E0A8435554C5}" type="datetimeFigureOut">
              <a:rPr lang="en-US" smtClean="0"/>
              <a:t>7/18/2024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E3B63F3-8719-4EB6-85F0-95C7751F1B7A}" type="slidenum">
              <a:rPr lang="en-US" smtClean="0"/>
              <a:t>‹#›</a:t>
            </a:fld>
            <a:endParaRPr lang="en-US"/>
          </a:p>
        </p:txBody>
      </p:sp>
    </p:spTree>
    <p:extLst>
      <p:ext uri="{BB962C8B-B14F-4D97-AF65-F5344CB8AC3E}">
        <p14:creationId xmlns:p14="http://schemas.microsoft.com/office/powerpoint/2010/main" val="666325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8F9A5E-C652-41AF-8271-E0A8435554C5}" type="datetimeFigureOut">
              <a:rPr lang="en-US" smtClean="0"/>
              <a:t>7/18/2024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E3B63F3-8719-4EB6-85F0-95C7751F1B7A}" type="slidenum">
              <a:rPr lang="en-US" smtClean="0"/>
              <a:t>‹#›</a:t>
            </a:fld>
            <a:endParaRPr lang="en-US"/>
          </a:p>
        </p:txBody>
      </p:sp>
    </p:spTree>
    <p:extLst>
      <p:ext uri="{BB962C8B-B14F-4D97-AF65-F5344CB8AC3E}">
        <p14:creationId xmlns:p14="http://schemas.microsoft.com/office/powerpoint/2010/main" val="463601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8F9A5E-C652-41AF-8271-E0A8435554C5}" type="datetimeFigureOut">
              <a:rPr lang="en-US" smtClean="0"/>
              <a:t>7/18/2024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3B63F3-8719-4EB6-85F0-95C7751F1B7A}" type="slidenum">
              <a:rPr lang="en-US" smtClean="0"/>
              <a:t>‹#›</a:t>
            </a:fld>
            <a:endParaRPr lang="en-US"/>
          </a:p>
        </p:txBody>
      </p:sp>
    </p:spTree>
    <p:extLst>
      <p:ext uri="{BB962C8B-B14F-4D97-AF65-F5344CB8AC3E}">
        <p14:creationId xmlns:p14="http://schemas.microsoft.com/office/powerpoint/2010/main" val="3853561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8F9A5E-C652-41AF-8271-E0A8435554C5}" type="datetimeFigureOut">
              <a:rPr lang="en-US" smtClean="0"/>
              <a:t>7/18/2024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3B63F3-8719-4EB6-85F0-95C7751F1B7A}" type="slidenum">
              <a:rPr lang="en-US" smtClean="0"/>
              <a:t>‹#›</a:t>
            </a:fld>
            <a:endParaRPr lang="en-US"/>
          </a:p>
        </p:txBody>
      </p:sp>
    </p:spTree>
    <p:extLst>
      <p:ext uri="{BB962C8B-B14F-4D97-AF65-F5344CB8AC3E}">
        <p14:creationId xmlns:p14="http://schemas.microsoft.com/office/powerpoint/2010/main" val="2082533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E38F9A5E-C652-41AF-8271-E0A8435554C5}" type="datetimeFigureOut">
              <a:rPr lang="en-US" smtClean="0"/>
              <a:t>7/18/2024</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2E3B63F3-8719-4EB6-85F0-95C7751F1B7A}" type="slidenum">
              <a:rPr lang="en-US" smtClean="0"/>
              <a:t>‹#›</a:t>
            </a:fld>
            <a:endParaRPr lang="en-US"/>
          </a:p>
        </p:txBody>
      </p:sp>
    </p:spTree>
    <p:extLst>
      <p:ext uri="{BB962C8B-B14F-4D97-AF65-F5344CB8AC3E}">
        <p14:creationId xmlns:p14="http://schemas.microsoft.com/office/powerpoint/2010/main" val="1324091119"/>
      </p:ext>
    </p:extLst>
  </p:cSld>
  <p:clrMap bg1="dk1" tx1="lt1" bg2="dk2" tx2="lt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8.xml"/><Relationship Id="rId4" Type="http://schemas.openxmlformats.org/officeDocument/2006/relationships/image" Target="../media/image23.jpeg"/></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8.xml"/><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9.png"/><Relationship Id="rId1" Type="http://schemas.openxmlformats.org/officeDocument/2006/relationships/slideLayout" Target="../slideLayouts/slideLayout8.xml"/><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41.png"/><Relationship Id="rId2" Type="http://schemas.openxmlformats.org/officeDocument/2006/relationships/image" Target="../media/image51.png"/><Relationship Id="rId1" Type="http://schemas.openxmlformats.org/officeDocument/2006/relationships/slideLayout" Target="../slideLayouts/slideLayout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1.png"/><Relationship Id="rId7" Type="http://schemas.openxmlformats.org/officeDocument/2006/relationships/customXml" Target="../ink/ink2.xml"/><Relationship Id="rId2" Type="http://schemas.openxmlformats.org/officeDocument/2006/relationships/image" Target="../media/image60.png"/><Relationship Id="rId1" Type="http://schemas.openxmlformats.org/officeDocument/2006/relationships/slideLayout" Target="../slideLayouts/slideLayout8.xml"/><Relationship Id="rId6" Type="http://schemas.openxmlformats.org/officeDocument/2006/relationships/image" Target="../media/image63.png"/><Relationship Id="rId5" Type="http://schemas.openxmlformats.org/officeDocument/2006/relationships/customXml" Target="../ink/ink1.xml"/><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hyperlink" Target="https://arxiv.org/abs/2305.11910" TargetMode="External"/><Relationship Id="rId7" Type="http://schemas.openxmlformats.org/officeDocument/2006/relationships/hyperlink" Target="https://www.ugn.cas.cz/event/2023/sna" TargetMode="External"/><Relationship Id="rId2" Type="http://schemas.openxmlformats.org/officeDocument/2006/relationships/hyperlink" Target="https://github.com/blaylockbk/SynopticPy/" TargetMode="External"/><Relationship Id="rId1" Type="http://schemas.openxmlformats.org/officeDocument/2006/relationships/slideLayout" Target="../slideLayouts/slideLayout8.xml"/><Relationship Id="rId6" Type="http://schemas.openxmlformats.org/officeDocument/2006/relationships/hyperlink" Target="https://arxiv.org/abs/2106.09757" TargetMode="External"/><Relationship Id="rId5" Type="http://schemas.openxmlformats.org/officeDocument/2006/relationships/hyperlink" Target="http://www.nat-hazards-earth-syst-sci.net/14/2829/2014/" TargetMode="External"/><Relationship Id="rId4" Type="http://schemas.openxmlformats.org/officeDocument/2006/relationships/hyperlink" Target="https://wiki.openwfm.org/wiki/WRF-SFIRE_user_guide"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jh-206/Custom-Loss-FMDA/" TargetMode="External"/><Relationship Id="rId2" Type="http://schemas.openxmlformats.org/officeDocument/2006/relationships/hyperlink" Target="https://github.com/openwfm/wrfxpy/blob/develop-72-jh/" TargetMode="External"/><Relationship Id="rId1" Type="http://schemas.openxmlformats.org/officeDocument/2006/relationships/slideLayout" Target="../slideLayouts/slideLayout8.xml"/><Relationship Id="rId4" Type="http://schemas.openxmlformats.org/officeDocument/2006/relationships/image" Target="../media/image71.jpe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152B9-6F02-6ECE-8AE0-0996ED81C4F5}"/>
              </a:ext>
            </a:extLst>
          </p:cNvPr>
          <p:cNvSpPr>
            <a:spLocks noGrp="1"/>
          </p:cNvSpPr>
          <p:nvPr>
            <p:ph type="ctrTitle"/>
          </p:nvPr>
        </p:nvSpPr>
        <p:spPr>
          <a:xfrm>
            <a:off x="95251" y="246305"/>
            <a:ext cx="9144000" cy="1905001"/>
          </a:xfrm>
        </p:spPr>
        <p:txBody>
          <a:bodyPr>
            <a:normAutofit/>
          </a:bodyPr>
          <a:lstStyle/>
          <a:p>
            <a:pPr algn="l"/>
            <a:r>
              <a:rPr lang="en-US" dirty="0"/>
              <a:t>Custom Loss Functions in Fuel Moisture Modeling</a:t>
            </a:r>
          </a:p>
        </p:txBody>
      </p:sp>
      <p:sp>
        <p:nvSpPr>
          <p:cNvPr id="3" name="Subtitle 2">
            <a:extLst>
              <a:ext uri="{FF2B5EF4-FFF2-40B4-BE49-F238E27FC236}">
                <a16:creationId xmlns:a16="http://schemas.microsoft.com/office/drawing/2014/main" id="{444C0275-82F2-3EAE-2C8B-6383FEA415F1}"/>
              </a:ext>
            </a:extLst>
          </p:cNvPr>
          <p:cNvSpPr>
            <a:spLocks noGrp="1"/>
          </p:cNvSpPr>
          <p:nvPr>
            <p:ph type="subTitle" idx="1"/>
          </p:nvPr>
        </p:nvSpPr>
        <p:spPr>
          <a:xfrm>
            <a:off x="354033" y="2611119"/>
            <a:ext cx="4057651" cy="1831571"/>
          </a:xfrm>
        </p:spPr>
        <p:txBody>
          <a:bodyPr>
            <a:normAutofit lnSpcReduction="10000"/>
          </a:bodyPr>
          <a:lstStyle/>
          <a:p>
            <a:pPr algn="l"/>
            <a:r>
              <a:rPr lang="en-US" sz="2400" dirty="0"/>
              <a:t>Jonathon Hirschi</a:t>
            </a:r>
          </a:p>
          <a:p>
            <a:pPr algn="l"/>
            <a:r>
              <a:rPr lang="en-US" dirty="0"/>
              <a:t>CU Denver</a:t>
            </a:r>
          </a:p>
          <a:p>
            <a:pPr algn="l"/>
            <a:r>
              <a:rPr lang="en-US" dirty="0"/>
              <a:t>MS in Statistics Project</a:t>
            </a:r>
          </a:p>
          <a:p>
            <a:pPr algn="l"/>
            <a:r>
              <a:rPr lang="en-US" sz="2400" dirty="0"/>
              <a:t>July 22</a:t>
            </a:r>
            <a:r>
              <a:rPr lang="en-US" sz="2400" baseline="30000" dirty="0"/>
              <a:t>nd</a:t>
            </a:r>
            <a:r>
              <a:rPr lang="en-US" sz="2400" dirty="0"/>
              <a:t> 2024</a:t>
            </a:r>
          </a:p>
          <a:p>
            <a:endParaRPr lang="en-US" dirty="0"/>
          </a:p>
        </p:txBody>
      </p:sp>
      <p:pic>
        <p:nvPicPr>
          <p:cNvPr id="2050" name="Picture 2" descr="Six wildfires in Colorado, including the 416 fire, pictured on June 6 near Hermosa, were still active on Tuesday. The 416 fire has consumed 23,000 acres on the edge of San Juan National Forest, the authorities said.">
            <a:extLst>
              <a:ext uri="{FF2B5EF4-FFF2-40B4-BE49-F238E27FC236}">
                <a16:creationId xmlns:a16="http://schemas.microsoft.com/office/drawing/2014/main" id="{94279EF5-8511-5477-D212-E5593400EE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0531" y="2207676"/>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72B68DC-722A-C888-C90C-6D22505605C4}"/>
              </a:ext>
            </a:extLst>
          </p:cNvPr>
          <p:cNvSpPr txBox="1"/>
          <p:nvPr/>
        </p:nvSpPr>
        <p:spPr>
          <a:xfrm>
            <a:off x="6908800" y="6427029"/>
            <a:ext cx="3834576" cy="369332"/>
          </a:xfrm>
          <a:prstGeom prst="rect">
            <a:avLst/>
          </a:prstGeom>
          <a:noFill/>
        </p:spPr>
        <p:txBody>
          <a:bodyPr wrap="none" rtlCol="0">
            <a:spAutoFit/>
          </a:bodyPr>
          <a:lstStyle/>
          <a:p>
            <a:r>
              <a:rPr lang="en-US" dirty="0"/>
              <a:t>Hermosa, Colorado 2018 (Source: NYT)</a:t>
            </a:r>
          </a:p>
        </p:txBody>
      </p:sp>
      <p:pic>
        <p:nvPicPr>
          <p:cNvPr id="2052" name="Picture 4" descr="logo - color reverse">
            <a:extLst>
              <a:ext uri="{FF2B5EF4-FFF2-40B4-BE49-F238E27FC236}">
                <a16:creationId xmlns:a16="http://schemas.microsoft.com/office/drawing/2014/main" id="{EF43D338-81DD-18FE-45C7-012DCFB4CD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928" y="5504934"/>
            <a:ext cx="3906215" cy="1106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1240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9AB37-6F14-1491-9F2B-DEE60EA64654}"/>
              </a:ext>
            </a:extLst>
          </p:cNvPr>
          <p:cNvSpPr>
            <a:spLocks noGrp="1"/>
          </p:cNvSpPr>
          <p:nvPr>
            <p:ph type="title"/>
          </p:nvPr>
        </p:nvSpPr>
        <p:spPr>
          <a:xfrm>
            <a:off x="199708" y="140751"/>
            <a:ext cx="11413172" cy="1044609"/>
          </a:xfrm>
        </p:spPr>
        <p:txBody>
          <a:bodyPr>
            <a:noAutofit/>
          </a:bodyPr>
          <a:lstStyle/>
          <a:p>
            <a:r>
              <a:rPr lang="en-US" sz="4000" dirty="0"/>
              <a:t>Remote Automated Weather Stations</a:t>
            </a:r>
            <a:br>
              <a:rPr lang="en-US" sz="4000" dirty="0"/>
            </a:br>
            <a:r>
              <a:rPr lang="en-US" sz="4000" dirty="0"/>
              <a:t>RAWS</a:t>
            </a:r>
          </a:p>
        </p:txBody>
      </p:sp>
      <p:cxnSp>
        <p:nvCxnSpPr>
          <p:cNvPr id="8" name="Straight Connector 7">
            <a:extLst>
              <a:ext uri="{FF2B5EF4-FFF2-40B4-BE49-F238E27FC236}">
                <a16:creationId xmlns:a16="http://schemas.microsoft.com/office/drawing/2014/main" id="{4F2F83D4-5FE1-87FA-F8F9-9B940A09BF1E}"/>
              </a:ext>
            </a:extLst>
          </p:cNvPr>
          <p:cNvCxnSpPr>
            <a:cxnSpLocks/>
          </p:cNvCxnSpPr>
          <p:nvPr/>
        </p:nvCxnSpPr>
        <p:spPr>
          <a:xfrm>
            <a:off x="558494" y="1110316"/>
            <a:ext cx="10725901" cy="0"/>
          </a:xfrm>
          <a:prstGeom prst="line">
            <a:avLst/>
          </a:prstGeom>
          <a:ln w="38100"/>
        </p:spPr>
        <p:style>
          <a:lnRef idx="1">
            <a:schemeClr val="accent4"/>
          </a:lnRef>
          <a:fillRef idx="0">
            <a:schemeClr val="accent4"/>
          </a:fillRef>
          <a:effectRef idx="0">
            <a:schemeClr val="accent4"/>
          </a:effectRef>
          <a:fontRef idx="minor">
            <a:schemeClr val="tx1"/>
          </a:fontRef>
        </p:style>
      </p:cxnSp>
      <p:pic>
        <p:nvPicPr>
          <p:cNvPr id="12" name="Picture 11" descr="A group of weather instruments on a gravel surface&#10;&#10;Description automatically generated with medium confidence">
            <a:extLst>
              <a:ext uri="{FF2B5EF4-FFF2-40B4-BE49-F238E27FC236}">
                <a16:creationId xmlns:a16="http://schemas.microsoft.com/office/drawing/2014/main" id="{86733747-6FFA-C7D6-7E11-9A89FA8E9D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9120" y="2091427"/>
            <a:ext cx="4405733" cy="3304300"/>
          </a:xfrm>
          <a:prstGeom prst="rect">
            <a:avLst/>
          </a:prstGeom>
        </p:spPr>
      </p:pic>
      <p:pic>
        <p:nvPicPr>
          <p:cNvPr id="13" name="Picture 12" descr="A close up of an object&#10;&#10;Description automatically generated">
            <a:extLst>
              <a:ext uri="{FF2B5EF4-FFF2-40B4-BE49-F238E27FC236}">
                <a16:creationId xmlns:a16="http://schemas.microsoft.com/office/drawing/2014/main" id="{7F9C615A-C527-098A-EAAE-247769B75E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5155" y="2263893"/>
            <a:ext cx="3945822" cy="2959367"/>
          </a:xfrm>
          <a:prstGeom prst="rect">
            <a:avLst/>
          </a:prstGeom>
        </p:spPr>
      </p:pic>
      <p:pic>
        <p:nvPicPr>
          <p:cNvPr id="14" name="Picture 13" descr="A person standing next to a machine&#10;&#10;Description automatically generated">
            <a:extLst>
              <a:ext uri="{FF2B5EF4-FFF2-40B4-BE49-F238E27FC236}">
                <a16:creationId xmlns:a16="http://schemas.microsoft.com/office/drawing/2014/main" id="{7A879319-EB3B-4F97-52C3-EB2108986D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283475" y="2365406"/>
            <a:ext cx="3865461" cy="2899096"/>
          </a:xfrm>
          <a:prstGeom prst="rect">
            <a:avLst/>
          </a:prstGeom>
        </p:spPr>
      </p:pic>
    </p:spTree>
    <p:extLst>
      <p:ext uri="{BB962C8B-B14F-4D97-AF65-F5344CB8AC3E}">
        <p14:creationId xmlns:p14="http://schemas.microsoft.com/office/powerpoint/2010/main" val="2894615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9AB37-6F14-1491-9F2B-DEE60EA64654}"/>
              </a:ext>
            </a:extLst>
          </p:cNvPr>
          <p:cNvSpPr>
            <a:spLocks noGrp="1"/>
          </p:cNvSpPr>
          <p:nvPr>
            <p:ph type="title"/>
          </p:nvPr>
        </p:nvSpPr>
        <p:spPr>
          <a:xfrm>
            <a:off x="199708" y="140751"/>
            <a:ext cx="11413172" cy="1044609"/>
          </a:xfrm>
        </p:spPr>
        <p:txBody>
          <a:bodyPr>
            <a:noAutofit/>
          </a:bodyPr>
          <a:lstStyle/>
          <a:p>
            <a:r>
              <a:rPr lang="en-US" sz="4000" dirty="0"/>
              <a:t>Remote Automated Weather Stations</a:t>
            </a:r>
            <a:br>
              <a:rPr lang="en-US" sz="4000" dirty="0"/>
            </a:br>
            <a:r>
              <a:rPr lang="en-US" sz="4000" dirty="0"/>
              <a:t>RAWS</a:t>
            </a:r>
          </a:p>
        </p:txBody>
      </p:sp>
      <p:cxnSp>
        <p:nvCxnSpPr>
          <p:cNvPr id="8" name="Straight Connector 7">
            <a:extLst>
              <a:ext uri="{FF2B5EF4-FFF2-40B4-BE49-F238E27FC236}">
                <a16:creationId xmlns:a16="http://schemas.microsoft.com/office/drawing/2014/main" id="{4F2F83D4-5FE1-87FA-F8F9-9B940A09BF1E}"/>
              </a:ext>
            </a:extLst>
          </p:cNvPr>
          <p:cNvCxnSpPr>
            <a:cxnSpLocks/>
          </p:cNvCxnSpPr>
          <p:nvPr/>
        </p:nvCxnSpPr>
        <p:spPr>
          <a:xfrm>
            <a:off x="558494" y="1110316"/>
            <a:ext cx="10725901" cy="0"/>
          </a:xfrm>
          <a:prstGeom prst="line">
            <a:avLst/>
          </a:prstGeom>
          <a:ln w="38100"/>
        </p:spPr>
        <p:style>
          <a:lnRef idx="1">
            <a:schemeClr val="accent4"/>
          </a:lnRef>
          <a:fillRef idx="0">
            <a:schemeClr val="accent4"/>
          </a:fillRef>
          <a:effectRef idx="0">
            <a:schemeClr val="accent4"/>
          </a:effectRef>
          <a:fontRef idx="minor">
            <a:schemeClr val="tx1"/>
          </a:fontRef>
        </p:style>
      </p:cxnSp>
      <p:pic>
        <p:nvPicPr>
          <p:cNvPr id="12" name="Picture 11" descr="A group of weather instruments on a gravel surface&#10;&#10;Description automatically generated with medium confidence">
            <a:extLst>
              <a:ext uri="{FF2B5EF4-FFF2-40B4-BE49-F238E27FC236}">
                <a16:creationId xmlns:a16="http://schemas.microsoft.com/office/drawing/2014/main" id="{86733747-6FFA-C7D6-7E11-9A89FA8E9D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9120" y="2091427"/>
            <a:ext cx="4405733" cy="3304300"/>
          </a:xfrm>
          <a:prstGeom prst="rect">
            <a:avLst/>
          </a:prstGeom>
        </p:spPr>
      </p:pic>
      <p:pic>
        <p:nvPicPr>
          <p:cNvPr id="13" name="Picture 12" descr="A close up of an object&#10;&#10;Description automatically generated">
            <a:extLst>
              <a:ext uri="{FF2B5EF4-FFF2-40B4-BE49-F238E27FC236}">
                <a16:creationId xmlns:a16="http://schemas.microsoft.com/office/drawing/2014/main" id="{7F9C615A-C527-098A-EAAE-247769B75E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5155" y="2263893"/>
            <a:ext cx="3945822" cy="2959367"/>
          </a:xfrm>
          <a:prstGeom prst="rect">
            <a:avLst/>
          </a:prstGeom>
        </p:spPr>
      </p:pic>
      <p:pic>
        <p:nvPicPr>
          <p:cNvPr id="14" name="Picture 13" descr="A person standing next to a machine&#10;&#10;Description automatically generated">
            <a:extLst>
              <a:ext uri="{FF2B5EF4-FFF2-40B4-BE49-F238E27FC236}">
                <a16:creationId xmlns:a16="http://schemas.microsoft.com/office/drawing/2014/main" id="{7A879319-EB3B-4F97-52C3-EB2108986D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283475" y="2365406"/>
            <a:ext cx="3865461" cy="2899096"/>
          </a:xfrm>
          <a:prstGeom prst="rect">
            <a:avLst/>
          </a:prstGeom>
        </p:spPr>
      </p:pic>
      <p:sp>
        <p:nvSpPr>
          <p:cNvPr id="3" name="Arc 2">
            <a:extLst>
              <a:ext uri="{FF2B5EF4-FFF2-40B4-BE49-F238E27FC236}">
                <a16:creationId xmlns:a16="http://schemas.microsoft.com/office/drawing/2014/main" id="{33EADB7B-4C2F-F209-B03D-B9E161E24FBB}"/>
              </a:ext>
            </a:extLst>
          </p:cNvPr>
          <p:cNvSpPr/>
          <p:nvPr/>
        </p:nvSpPr>
        <p:spPr>
          <a:xfrm rot="6729558" flipV="1">
            <a:off x="585695" y="4992787"/>
            <a:ext cx="1905447" cy="900044"/>
          </a:xfrm>
          <a:prstGeom prst="arc">
            <a:avLst>
              <a:gd name="adj1" fmla="val 16200000"/>
              <a:gd name="adj2" fmla="val 21381197"/>
            </a:avLst>
          </a:prstGeom>
          <a:ln w="41275">
            <a:solidFill>
              <a:schemeClr val="accent1">
                <a:lumMod val="60000"/>
                <a:lumOff val="40000"/>
              </a:schemeClr>
            </a:solidFill>
            <a:headEnd type="stealth" w="lg" len="lg"/>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C6C913D7-A718-57A5-46E8-FC0DFDF7BD0A}"/>
              </a:ext>
            </a:extLst>
          </p:cNvPr>
          <p:cNvSpPr txBox="1"/>
          <p:nvPr/>
        </p:nvSpPr>
        <p:spPr>
          <a:xfrm>
            <a:off x="1069109" y="6264310"/>
            <a:ext cx="1808021" cy="369332"/>
          </a:xfrm>
          <a:prstGeom prst="rect">
            <a:avLst/>
          </a:prstGeom>
          <a:noFill/>
        </p:spPr>
        <p:txBody>
          <a:bodyPr wrap="square" rtlCol="0">
            <a:spAutoFit/>
          </a:bodyPr>
          <a:lstStyle/>
          <a:p>
            <a:r>
              <a:rPr lang="en-US" dirty="0">
                <a:solidFill>
                  <a:schemeClr val="accent1">
                    <a:lumMod val="60000"/>
                    <a:lumOff val="40000"/>
                  </a:schemeClr>
                </a:solidFill>
              </a:rPr>
              <a:t>Rain Bucket</a:t>
            </a:r>
          </a:p>
        </p:txBody>
      </p:sp>
      <p:sp>
        <p:nvSpPr>
          <p:cNvPr id="7" name="Arc 6">
            <a:extLst>
              <a:ext uri="{FF2B5EF4-FFF2-40B4-BE49-F238E27FC236}">
                <a16:creationId xmlns:a16="http://schemas.microsoft.com/office/drawing/2014/main" id="{4E8B71C0-CB02-43FE-1A73-554D1A341D94}"/>
              </a:ext>
            </a:extLst>
          </p:cNvPr>
          <p:cNvSpPr/>
          <p:nvPr/>
        </p:nvSpPr>
        <p:spPr>
          <a:xfrm rot="8361484" flipV="1">
            <a:off x="4078145" y="3753777"/>
            <a:ext cx="2267977" cy="2277158"/>
          </a:xfrm>
          <a:prstGeom prst="arc">
            <a:avLst>
              <a:gd name="adj1" fmla="val 16200000"/>
              <a:gd name="adj2" fmla="val 21381197"/>
            </a:avLst>
          </a:prstGeom>
          <a:ln w="41275">
            <a:solidFill>
              <a:schemeClr val="accent1">
                <a:lumMod val="60000"/>
                <a:lumOff val="40000"/>
              </a:schemeClr>
            </a:solidFill>
            <a:headEnd type="stealth" w="lg" len="lg"/>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1158E99A-38F0-143C-1435-E7F3A7DA48E1}"/>
              </a:ext>
            </a:extLst>
          </p:cNvPr>
          <p:cNvSpPr txBox="1"/>
          <p:nvPr/>
        </p:nvSpPr>
        <p:spPr>
          <a:xfrm>
            <a:off x="4347965" y="5563018"/>
            <a:ext cx="1573479" cy="369332"/>
          </a:xfrm>
          <a:prstGeom prst="rect">
            <a:avLst/>
          </a:prstGeom>
          <a:noFill/>
        </p:spPr>
        <p:txBody>
          <a:bodyPr wrap="square" rtlCol="0">
            <a:spAutoFit/>
          </a:bodyPr>
          <a:lstStyle/>
          <a:p>
            <a:r>
              <a:rPr lang="en-US" dirty="0">
                <a:solidFill>
                  <a:schemeClr val="accent1">
                    <a:lumMod val="60000"/>
                    <a:lumOff val="40000"/>
                  </a:schemeClr>
                </a:solidFill>
              </a:rPr>
              <a:t>FMC Sensor</a:t>
            </a:r>
          </a:p>
        </p:txBody>
      </p:sp>
      <p:sp>
        <p:nvSpPr>
          <p:cNvPr id="10" name="Arc 9">
            <a:extLst>
              <a:ext uri="{FF2B5EF4-FFF2-40B4-BE49-F238E27FC236}">
                <a16:creationId xmlns:a16="http://schemas.microsoft.com/office/drawing/2014/main" id="{CA103153-6646-CBA4-D55D-6B5B27AB225F}"/>
              </a:ext>
            </a:extLst>
          </p:cNvPr>
          <p:cNvSpPr/>
          <p:nvPr/>
        </p:nvSpPr>
        <p:spPr>
          <a:xfrm rot="17647187" flipV="1">
            <a:off x="8502447" y="1784238"/>
            <a:ext cx="1332217" cy="741374"/>
          </a:xfrm>
          <a:prstGeom prst="arc">
            <a:avLst>
              <a:gd name="adj1" fmla="val 16200000"/>
              <a:gd name="adj2" fmla="val 21381197"/>
            </a:avLst>
          </a:prstGeom>
          <a:ln w="41275">
            <a:solidFill>
              <a:schemeClr val="accent1">
                <a:lumMod val="60000"/>
                <a:lumOff val="40000"/>
              </a:schemeClr>
            </a:solidFill>
            <a:headEnd type="stealth" w="lg" len="lg"/>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3CD62B5C-D89E-F19A-103A-7ABFA0EDD3E3}"/>
              </a:ext>
            </a:extLst>
          </p:cNvPr>
          <p:cNvSpPr txBox="1"/>
          <p:nvPr/>
        </p:nvSpPr>
        <p:spPr>
          <a:xfrm>
            <a:off x="8040267" y="1349125"/>
            <a:ext cx="1573479" cy="369332"/>
          </a:xfrm>
          <a:prstGeom prst="rect">
            <a:avLst/>
          </a:prstGeom>
          <a:noFill/>
        </p:spPr>
        <p:txBody>
          <a:bodyPr wrap="square" rtlCol="0">
            <a:spAutoFit/>
          </a:bodyPr>
          <a:lstStyle/>
          <a:p>
            <a:r>
              <a:rPr lang="en-US" dirty="0">
                <a:solidFill>
                  <a:schemeClr val="accent1">
                    <a:lumMod val="60000"/>
                    <a:lumOff val="40000"/>
                  </a:schemeClr>
                </a:solidFill>
              </a:rPr>
              <a:t>Wind Sensor</a:t>
            </a:r>
          </a:p>
        </p:txBody>
      </p:sp>
      <p:sp>
        <p:nvSpPr>
          <p:cNvPr id="15" name="Oval 14">
            <a:extLst>
              <a:ext uri="{FF2B5EF4-FFF2-40B4-BE49-F238E27FC236}">
                <a16:creationId xmlns:a16="http://schemas.microsoft.com/office/drawing/2014/main" id="{D5F5E6BD-C249-8C57-FA15-827B056D371E}"/>
              </a:ext>
            </a:extLst>
          </p:cNvPr>
          <p:cNvSpPr/>
          <p:nvPr/>
        </p:nvSpPr>
        <p:spPr>
          <a:xfrm>
            <a:off x="823263" y="4390714"/>
            <a:ext cx="765392" cy="905164"/>
          </a:xfrm>
          <a:prstGeom prst="ellipse">
            <a:avLst/>
          </a:prstGeom>
          <a:no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BD5AC23-570F-733E-33AF-2DDADB74D8AA}"/>
              </a:ext>
            </a:extLst>
          </p:cNvPr>
          <p:cNvSpPr/>
          <p:nvPr/>
        </p:nvSpPr>
        <p:spPr>
          <a:xfrm>
            <a:off x="8754380" y="2430583"/>
            <a:ext cx="1024702" cy="514877"/>
          </a:xfrm>
          <a:prstGeom prst="ellipse">
            <a:avLst/>
          </a:prstGeom>
          <a:no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9356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9AB37-6F14-1491-9F2B-DEE60EA64654}"/>
              </a:ext>
            </a:extLst>
          </p:cNvPr>
          <p:cNvSpPr>
            <a:spLocks noGrp="1"/>
          </p:cNvSpPr>
          <p:nvPr>
            <p:ph type="title"/>
          </p:nvPr>
        </p:nvSpPr>
        <p:spPr>
          <a:xfrm>
            <a:off x="199708" y="140751"/>
            <a:ext cx="11413172" cy="1044609"/>
          </a:xfrm>
        </p:spPr>
        <p:txBody>
          <a:bodyPr>
            <a:noAutofit/>
          </a:bodyPr>
          <a:lstStyle/>
          <a:p>
            <a:r>
              <a:rPr lang="en-US" sz="4000" dirty="0"/>
              <a:t>Remote Automated Weather Stations</a:t>
            </a:r>
            <a:br>
              <a:rPr lang="en-US" sz="4000" dirty="0"/>
            </a:br>
            <a:r>
              <a:rPr lang="en-US" sz="4000" dirty="0"/>
              <a:t>RAWS</a:t>
            </a:r>
          </a:p>
        </p:txBody>
      </p:sp>
      <p:cxnSp>
        <p:nvCxnSpPr>
          <p:cNvPr id="8" name="Straight Connector 7">
            <a:extLst>
              <a:ext uri="{FF2B5EF4-FFF2-40B4-BE49-F238E27FC236}">
                <a16:creationId xmlns:a16="http://schemas.microsoft.com/office/drawing/2014/main" id="{4F2F83D4-5FE1-87FA-F8F9-9B940A09BF1E}"/>
              </a:ext>
            </a:extLst>
          </p:cNvPr>
          <p:cNvCxnSpPr>
            <a:cxnSpLocks/>
          </p:cNvCxnSpPr>
          <p:nvPr/>
        </p:nvCxnSpPr>
        <p:spPr>
          <a:xfrm>
            <a:off x="558494" y="1110316"/>
            <a:ext cx="10725901" cy="0"/>
          </a:xfrm>
          <a:prstGeom prst="line">
            <a:avLst/>
          </a:prstGeom>
          <a:ln w="38100"/>
        </p:spPr>
        <p:style>
          <a:lnRef idx="1">
            <a:schemeClr val="accent4"/>
          </a:lnRef>
          <a:fillRef idx="0">
            <a:schemeClr val="accent4"/>
          </a:fillRef>
          <a:effectRef idx="0">
            <a:schemeClr val="accent4"/>
          </a:effectRef>
          <a:fontRef idx="minor">
            <a:schemeClr val="tx1"/>
          </a:fontRef>
        </p:style>
      </p:cxnSp>
      <p:pic>
        <p:nvPicPr>
          <p:cNvPr id="6" name="Picture 5" descr="A person standing in front of a building&#10;&#10;Description automatically generated">
            <a:extLst>
              <a:ext uri="{FF2B5EF4-FFF2-40B4-BE49-F238E27FC236}">
                <a16:creationId xmlns:a16="http://schemas.microsoft.com/office/drawing/2014/main" id="{6604F9E2-D1A8-5AA4-27CF-76BBF2BB70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774113" y="2136447"/>
            <a:ext cx="4905702" cy="3679276"/>
          </a:xfrm>
          <a:prstGeom prst="rect">
            <a:avLst/>
          </a:prstGeom>
        </p:spPr>
      </p:pic>
      <p:pic>
        <p:nvPicPr>
          <p:cNvPr id="10" name="Picture 9" descr="A group of people standing outside&#10;&#10;Description automatically generated">
            <a:extLst>
              <a:ext uri="{FF2B5EF4-FFF2-40B4-BE49-F238E27FC236}">
                <a16:creationId xmlns:a16="http://schemas.microsoft.com/office/drawing/2014/main" id="{0BC539D2-72EA-2738-C670-1BF7FC01D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037554" y="2136446"/>
            <a:ext cx="4905703" cy="3679277"/>
          </a:xfrm>
          <a:prstGeom prst="rect">
            <a:avLst/>
          </a:prstGeom>
        </p:spPr>
      </p:pic>
    </p:spTree>
    <p:extLst>
      <p:ext uri="{BB962C8B-B14F-4D97-AF65-F5344CB8AC3E}">
        <p14:creationId xmlns:p14="http://schemas.microsoft.com/office/powerpoint/2010/main" val="2801770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9AB37-6F14-1491-9F2B-DEE60EA64654}"/>
              </a:ext>
            </a:extLst>
          </p:cNvPr>
          <p:cNvSpPr>
            <a:spLocks noGrp="1"/>
          </p:cNvSpPr>
          <p:nvPr>
            <p:ph type="title"/>
          </p:nvPr>
        </p:nvSpPr>
        <p:spPr>
          <a:xfrm>
            <a:off x="199708" y="140751"/>
            <a:ext cx="11413172" cy="1044609"/>
          </a:xfrm>
        </p:spPr>
        <p:txBody>
          <a:bodyPr>
            <a:noAutofit/>
          </a:bodyPr>
          <a:lstStyle/>
          <a:p>
            <a:r>
              <a:rPr lang="en-US" sz="4000" dirty="0"/>
              <a:t>Remote Automated Weather Stations</a:t>
            </a:r>
            <a:br>
              <a:rPr lang="en-US" sz="4000" dirty="0"/>
            </a:br>
            <a:r>
              <a:rPr lang="en-US" sz="4000" dirty="0"/>
              <a:t>RAWS</a:t>
            </a:r>
          </a:p>
        </p:txBody>
      </p:sp>
      <p:cxnSp>
        <p:nvCxnSpPr>
          <p:cNvPr id="8" name="Straight Connector 7">
            <a:extLst>
              <a:ext uri="{FF2B5EF4-FFF2-40B4-BE49-F238E27FC236}">
                <a16:creationId xmlns:a16="http://schemas.microsoft.com/office/drawing/2014/main" id="{4F2F83D4-5FE1-87FA-F8F9-9B940A09BF1E}"/>
              </a:ext>
            </a:extLst>
          </p:cNvPr>
          <p:cNvCxnSpPr>
            <a:cxnSpLocks/>
          </p:cNvCxnSpPr>
          <p:nvPr/>
        </p:nvCxnSpPr>
        <p:spPr>
          <a:xfrm>
            <a:off x="558494" y="1110316"/>
            <a:ext cx="10725901" cy="0"/>
          </a:xfrm>
          <a:prstGeom prst="line">
            <a:avLst/>
          </a:prstGeom>
          <a:ln w="38100"/>
        </p:spPr>
        <p:style>
          <a:lnRef idx="1">
            <a:schemeClr val="accent4"/>
          </a:lnRef>
          <a:fillRef idx="0">
            <a:schemeClr val="accent4"/>
          </a:fillRef>
          <a:effectRef idx="0">
            <a:schemeClr val="accent4"/>
          </a:effectRef>
          <a:fontRef idx="minor">
            <a:schemeClr val="tx1"/>
          </a:fontRef>
        </p:style>
      </p:cxnSp>
      <p:pic>
        <p:nvPicPr>
          <p:cNvPr id="6" name="Picture 5" descr="A person standing in front of a building&#10;&#10;Description automatically generated">
            <a:extLst>
              <a:ext uri="{FF2B5EF4-FFF2-40B4-BE49-F238E27FC236}">
                <a16:creationId xmlns:a16="http://schemas.microsoft.com/office/drawing/2014/main" id="{6604F9E2-D1A8-5AA4-27CF-76BBF2BB70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774113" y="2136447"/>
            <a:ext cx="4905702" cy="3679276"/>
          </a:xfrm>
          <a:prstGeom prst="rect">
            <a:avLst/>
          </a:prstGeom>
        </p:spPr>
      </p:pic>
      <p:pic>
        <p:nvPicPr>
          <p:cNvPr id="10" name="Picture 9" descr="A group of people standing outside&#10;&#10;Description automatically generated">
            <a:extLst>
              <a:ext uri="{FF2B5EF4-FFF2-40B4-BE49-F238E27FC236}">
                <a16:creationId xmlns:a16="http://schemas.microsoft.com/office/drawing/2014/main" id="{0BC539D2-72EA-2738-C670-1BF7FC01D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037554" y="2136446"/>
            <a:ext cx="4905703" cy="3679277"/>
          </a:xfrm>
          <a:prstGeom prst="rect">
            <a:avLst/>
          </a:prstGeom>
        </p:spPr>
      </p:pic>
      <p:sp>
        <p:nvSpPr>
          <p:cNvPr id="3" name="Arc 2">
            <a:extLst>
              <a:ext uri="{FF2B5EF4-FFF2-40B4-BE49-F238E27FC236}">
                <a16:creationId xmlns:a16="http://schemas.microsoft.com/office/drawing/2014/main" id="{7C653AD8-0E7A-FFBE-D9EB-1A030A03E74D}"/>
              </a:ext>
            </a:extLst>
          </p:cNvPr>
          <p:cNvSpPr/>
          <p:nvPr/>
        </p:nvSpPr>
        <p:spPr>
          <a:xfrm flipV="1">
            <a:off x="2117052" y="2456294"/>
            <a:ext cx="3383808" cy="1987099"/>
          </a:xfrm>
          <a:prstGeom prst="arc">
            <a:avLst>
              <a:gd name="adj1" fmla="val 16200000"/>
              <a:gd name="adj2" fmla="val 21381197"/>
            </a:avLst>
          </a:prstGeom>
          <a:ln w="41275">
            <a:solidFill>
              <a:schemeClr val="accent1">
                <a:lumMod val="60000"/>
                <a:lumOff val="40000"/>
              </a:schemeClr>
            </a:solidFill>
            <a:headEnd type="stealth" w="lg" len="lg"/>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FE82A44A-73C4-3E07-48A6-D352D6300685}"/>
              </a:ext>
            </a:extLst>
          </p:cNvPr>
          <p:cNvSpPr txBox="1"/>
          <p:nvPr/>
        </p:nvSpPr>
        <p:spPr>
          <a:xfrm>
            <a:off x="5295726" y="3084945"/>
            <a:ext cx="524726" cy="369332"/>
          </a:xfrm>
          <a:prstGeom prst="rect">
            <a:avLst/>
          </a:prstGeom>
          <a:noFill/>
        </p:spPr>
        <p:txBody>
          <a:bodyPr wrap="square" rtlCol="0">
            <a:spAutoFit/>
          </a:bodyPr>
          <a:lstStyle/>
          <a:p>
            <a:r>
              <a:rPr lang="en-US" dirty="0">
                <a:solidFill>
                  <a:schemeClr val="accent1">
                    <a:lumMod val="60000"/>
                    <a:lumOff val="40000"/>
                  </a:schemeClr>
                </a:solidFill>
              </a:rPr>
              <a:t>Me</a:t>
            </a:r>
          </a:p>
        </p:txBody>
      </p:sp>
      <p:sp>
        <p:nvSpPr>
          <p:cNvPr id="9" name="Oval 8">
            <a:extLst>
              <a:ext uri="{FF2B5EF4-FFF2-40B4-BE49-F238E27FC236}">
                <a16:creationId xmlns:a16="http://schemas.microsoft.com/office/drawing/2014/main" id="{C2504396-F9D3-BDD7-D96E-D3491CD0EDCE}"/>
              </a:ext>
            </a:extLst>
          </p:cNvPr>
          <p:cNvSpPr/>
          <p:nvPr/>
        </p:nvSpPr>
        <p:spPr>
          <a:xfrm>
            <a:off x="3266959" y="2946400"/>
            <a:ext cx="406400" cy="277091"/>
          </a:xfrm>
          <a:prstGeom prst="ellipse">
            <a:avLst/>
          </a:prstGeom>
          <a:no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DF9C0FE2-E2F3-745B-2077-056503D6BA5B}"/>
              </a:ext>
            </a:extLst>
          </p:cNvPr>
          <p:cNvSpPr/>
          <p:nvPr/>
        </p:nvSpPr>
        <p:spPr>
          <a:xfrm>
            <a:off x="9634986" y="4525818"/>
            <a:ext cx="471054" cy="808949"/>
          </a:xfrm>
          <a:prstGeom prst="ellipse">
            <a:avLst/>
          </a:prstGeom>
          <a:no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c 4">
            <a:extLst>
              <a:ext uri="{FF2B5EF4-FFF2-40B4-BE49-F238E27FC236}">
                <a16:creationId xmlns:a16="http://schemas.microsoft.com/office/drawing/2014/main" id="{E4A41E6D-D0C4-E8E4-2CB3-9B2F7F540D6F}"/>
              </a:ext>
            </a:extLst>
          </p:cNvPr>
          <p:cNvSpPr/>
          <p:nvPr/>
        </p:nvSpPr>
        <p:spPr>
          <a:xfrm flipV="1">
            <a:off x="9459048" y="3416930"/>
            <a:ext cx="1459792" cy="1391943"/>
          </a:xfrm>
          <a:prstGeom prst="arc">
            <a:avLst/>
          </a:prstGeom>
          <a:ln w="41275">
            <a:solidFill>
              <a:schemeClr val="accent1">
                <a:lumMod val="60000"/>
                <a:lumOff val="40000"/>
              </a:schemeClr>
            </a:solidFill>
            <a:headEnd type="stealth" w="lg" len="lg"/>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44048789-A530-F463-ACF5-E309442DF8A7}"/>
              </a:ext>
            </a:extLst>
          </p:cNvPr>
          <p:cNvSpPr txBox="1"/>
          <p:nvPr/>
        </p:nvSpPr>
        <p:spPr>
          <a:xfrm>
            <a:off x="10657096" y="3715798"/>
            <a:ext cx="524726" cy="369332"/>
          </a:xfrm>
          <a:prstGeom prst="rect">
            <a:avLst/>
          </a:prstGeom>
          <a:noFill/>
        </p:spPr>
        <p:txBody>
          <a:bodyPr wrap="square" rtlCol="0">
            <a:spAutoFit/>
          </a:bodyPr>
          <a:lstStyle/>
          <a:p>
            <a:r>
              <a:rPr lang="en-US" dirty="0">
                <a:solidFill>
                  <a:schemeClr val="accent1">
                    <a:lumMod val="60000"/>
                    <a:lumOff val="40000"/>
                  </a:schemeClr>
                </a:solidFill>
              </a:rPr>
              <a:t>Jan</a:t>
            </a:r>
          </a:p>
        </p:txBody>
      </p:sp>
    </p:spTree>
    <p:extLst>
      <p:ext uri="{BB962C8B-B14F-4D97-AF65-F5344CB8AC3E}">
        <p14:creationId xmlns:p14="http://schemas.microsoft.com/office/powerpoint/2010/main" val="2731604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9AB37-6F14-1491-9F2B-DEE60EA64654}"/>
              </a:ext>
            </a:extLst>
          </p:cNvPr>
          <p:cNvSpPr>
            <a:spLocks noGrp="1"/>
          </p:cNvSpPr>
          <p:nvPr>
            <p:ph type="title"/>
          </p:nvPr>
        </p:nvSpPr>
        <p:spPr>
          <a:xfrm>
            <a:off x="214858" y="54080"/>
            <a:ext cx="11413172" cy="1044609"/>
          </a:xfrm>
        </p:spPr>
        <p:txBody>
          <a:bodyPr>
            <a:noAutofit/>
          </a:bodyPr>
          <a:lstStyle/>
          <a:p>
            <a:r>
              <a:rPr lang="en-US" sz="4000" dirty="0"/>
              <a:t>Fuel Moisture Modeling</a:t>
            </a:r>
          </a:p>
        </p:txBody>
      </p:sp>
      <p:cxnSp>
        <p:nvCxnSpPr>
          <p:cNvPr id="8" name="Straight Connector 7">
            <a:extLst>
              <a:ext uri="{FF2B5EF4-FFF2-40B4-BE49-F238E27FC236}">
                <a16:creationId xmlns:a16="http://schemas.microsoft.com/office/drawing/2014/main" id="{4F2F83D4-5FE1-87FA-F8F9-9B940A09BF1E}"/>
              </a:ext>
            </a:extLst>
          </p:cNvPr>
          <p:cNvCxnSpPr>
            <a:cxnSpLocks/>
          </p:cNvCxnSpPr>
          <p:nvPr/>
        </p:nvCxnSpPr>
        <p:spPr>
          <a:xfrm>
            <a:off x="558494" y="1110316"/>
            <a:ext cx="10725901" cy="0"/>
          </a:xfrm>
          <a:prstGeom prst="line">
            <a:avLst/>
          </a:prstGeom>
          <a:ln w="38100"/>
        </p:spPr>
        <p:style>
          <a:lnRef idx="1">
            <a:schemeClr val="accent4"/>
          </a:lnRef>
          <a:fillRef idx="0">
            <a:schemeClr val="accent4"/>
          </a:fillRef>
          <a:effectRef idx="0">
            <a:schemeClr val="accent4"/>
          </a:effectRef>
          <a:fontRef idx="minor">
            <a:schemeClr val="tx1"/>
          </a:fontRef>
        </p:style>
      </p:cxnSp>
      <p:sp>
        <p:nvSpPr>
          <p:cNvPr id="12" name="Text Placeholder 3">
            <a:extLst>
              <a:ext uri="{FF2B5EF4-FFF2-40B4-BE49-F238E27FC236}">
                <a16:creationId xmlns:a16="http://schemas.microsoft.com/office/drawing/2014/main" id="{DD16316A-1855-B888-6459-3401C2047033}"/>
              </a:ext>
            </a:extLst>
          </p:cNvPr>
          <p:cNvSpPr>
            <a:spLocks noGrp="1"/>
          </p:cNvSpPr>
          <p:nvPr>
            <p:ph type="body" sz="half" idx="2"/>
          </p:nvPr>
        </p:nvSpPr>
        <p:spPr>
          <a:xfrm>
            <a:off x="199708" y="1642794"/>
            <a:ext cx="5526837" cy="4250005"/>
          </a:xfrm>
        </p:spPr>
        <p:txBody>
          <a:bodyPr>
            <a:normAutofit/>
          </a:bodyPr>
          <a:lstStyle/>
          <a:p>
            <a:pPr marL="285750" indent="-285750" algn="l">
              <a:buFont typeface="Arial" panose="020B0604020202020204" pitchFamily="34" charset="0"/>
              <a:buChar char="•"/>
            </a:pPr>
            <a:r>
              <a:rPr lang="en-US" sz="2000" dirty="0"/>
              <a:t>RAWS data are used within mathematical models of FMC</a:t>
            </a:r>
          </a:p>
          <a:p>
            <a:pPr marL="285750" indent="-285750" algn="l">
              <a:buFont typeface="Arial" panose="020B0604020202020204" pitchFamily="34" charset="0"/>
              <a:buChar char="•"/>
            </a:pPr>
            <a:r>
              <a:rPr lang="en-US" sz="2000" dirty="0"/>
              <a:t>FMC predictions are used as inputs to wildfire models</a:t>
            </a:r>
          </a:p>
          <a:p>
            <a:pPr marL="285750" indent="-285750" algn="l">
              <a:buFont typeface="Arial" panose="020B0604020202020204" pitchFamily="34" charset="0"/>
              <a:buChar char="•"/>
            </a:pPr>
            <a:r>
              <a:rPr lang="en-US" sz="2000" dirty="0"/>
              <a:t>Traditionally, mathematical models of FMC are based on physics</a:t>
            </a:r>
          </a:p>
          <a:p>
            <a:pPr marL="285750" indent="-285750" algn="l">
              <a:buFont typeface="Arial" panose="020B0604020202020204" pitchFamily="34" charset="0"/>
              <a:buChar char="•"/>
            </a:pPr>
            <a:r>
              <a:rPr lang="en-US" sz="2000" dirty="0"/>
              <a:t>Most physics-based models use some combination of temperature, relative humidity, and rain</a:t>
            </a:r>
          </a:p>
          <a:p>
            <a:pPr marL="285750" indent="-285750" algn="l">
              <a:buFont typeface="Arial" panose="020B0604020202020204" pitchFamily="34" charset="0"/>
              <a:buChar char="•"/>
            </a:pPr>
            <a:r>
              <a:rPr lang="en-US" sz="2000" dirty="0"/>
              <a:t>More recently, Machine Learning (ML) models of FMC are becoming more popular</a:t>
            </a:r>
          </a:p>
          <a:p>
            <a:pPr marL="285750" indent="-285750" algn="l">
              <a:buFont typeface="Arial" panose="020B0604020202020204" pitchFamily="34" charset="0"/>
              <a:buChar char="•"/>
            </a:pPr>
            <a:endParaRPr lang="en-US" sz="2000" dirty="0"/>
          </a:p>
        </p:txBody>
      </p:sp>
      <p:pic>
        <p:nvPicPr>
          <p:cNvPr id="13" name="Picture 12">
            <a:extLst>
              <a:ext uri="{FF2B5EF4-FFF2-40B4-BE49-F238E27FC236}">
                <a16:creationId xmlns:a16="http://schemas.microsoft.com/office/drawing/2014/main" id="{82C2BA66-7097-6775-85E2-A96635CB5629}"/>
              </a:ext>
            </a:extLst>
          </p:cNvPr>
          <p:cNvPicPr>
            <a:picLocks noChangeAspect="1"/>
          </p:cNvPicPr>
          <p:nvPr/>
        </p:nvPicPr>
        <p:blipFill>
          <a:blip r:embed="rId2"/>
          <a:stretch>
            <a:fillRect/>
          </a:stretch>
        </p:blipFill>
        <p:spPr>
          <a:xfrm>
            <a:off x="6096000" y="1753236"/>
            <a:ext cx="1430605" cy="929465"/>
          </a:xfrm>
          <a:prstGeom prst="rect">
            <a:avLst/>
          </a:prstGeom>
        </p:spPr>
      </p:pic>
      <p:pic>
        <p:nvPicPr>
          <p:cNvPr id="14" name="Picture 13">
            <a:extLst>
              <a:ext uri="{FF2B5EF4-FFF2-40B4-BE49-F238E27FC236}">
                <a16:creationId xmlns:a16="http://schemas.microsoft.com/office/drawing/2014/main" id="{03DA3FB4-84CC-5EC0-6245-B222E9C16D8F}"/>
              </a:ext>
            </a:extLst>
          </p:cNvPr>
          <p:cNvPicPr>
            <a:picLocks noChangeAspect="1"/>
          </p:cNvPicPr>
          <p:nvPr/>
        </p:nvPicPr>
        <p:blipFill>
          <a:blip r:embed="rId3"/>
          <a:stretch>
            <a:fillRect/>
          </a:stretch>
        </p:blipFill>
        <p:spPr>
          <a:xfrm>
            <a:off x="8467449" y="1753236"/>
            <a:ext cx="3350431" cy="977312"/>
          </a:xfrm>
          <a:prstGeom prst="rect">
            <a:avLst/>
          </a:prstGeom>
        </p:spPr>
      </p:pic>
      <p:sp>
        <p:nvSpPr>
          <p:cNvPr id="15" name="Arrow: Right 14">
            <a:extLst>
              <a:ext uri="{FF2B5EF4-FFF2-40B4-BE49-F238E27FC236}">
                <a16:creationId xmlns:a16="http://schemas.microsoft.com/office/drawing/2014/main" id="{85469522-FD51-8AF8-3377-7B36BAE8792E}"/>
              </a:ext>
            </a:extLst>
          </p:cNvPr>
          <p:cNvSpPr/>
          <p:nvPr/>
        </p:nvSpPr>
        <p:spPr>
          <a:xfrm>
            <a:off x="7760118" y="1886866"/>
            <a:ext cx="603128" cy="699440"/>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D7CBA6EE-31F9-F2D9-5342-22436B2DD86E}"/>
              </a:ext>
            </a:extLst>
          </p:cNvPr>
          <p:cNvSpPr txBox="1"/>
          <p:nvPr/>
        </p:nvSpPr>
        <p:spPr>
          <a:xfrm>
            <a:off x="10457740" y="2800084"/>
            <a:ext cx="1653309" cy="276999"/>
          </a:xfrm>
          <a:prstGeom prst="rect">
            <a:avLst/>
          </a:prstGeom>
          <a:noFill/>
        </p:spPr>
        <p:txBody>
          <a:bodyPr wrap="square">
            <a:spAutoFit/>
          </a:bodyPr>
          <a:lstStyle/>
          <a:p>
            <a:r>
              <a:rPr lang="en-US" sz="1200" i="1" dirty="0"/>
              <a:t>Mandel et al. (2014)</a:t>
            </a:r>
          </a:p>
        </p:txBody>
      </p:sp>
      <p:pic>
        <p:nvPicPr>
          <p:cNvPr id="18" name="Picture 17" descr="A map of the united states&#10;&#10;Description automatically generated">
            <a:extLst>
              <a:ext uri="{FF2B5EF4-FFF2-40B4-BE49-F238E27FC236}">
                <a16:creationId xmlns:a16="http://schemas.microsoft.com/office/drawing/2014/main" id="{060089E5-94CE-A971-881F-A1482C9C07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6545" y="3700618"/>
            <a:ext cx="6172834" cy="2644572"/>
          </a:xfrm>
          <a:prstGeom prst="rect">
            <a:avLst/>
          </a:prstGeom>
        </p:spPr>
      </p:pic>
      <p:sp>
        <p:nvSpPr>
          <p:cNvPr id="20" name="TextBox 19">
            <a:extLst>
              <a:ext uri="{FF2B5EF4-FFF2-40B4-BE49-F238E27FC236}">
                <a16:creationId xmlns:a16="http://schemas.microsoft.com/office/drawing/2014/main" id="{F10EAD9F-913A-1DD4-9833-ECE2FC91C642}"/>
              </a:ext>
            </a:extLst>
          </p:cNvPr>
          <p:cNvSpPr txBox="1"/>
          <p:nvPr/>
        </p:nvSpPr>
        <p:spPr>
          <a:xfrm>
            <a:off x="10547927" y="6425129"/>
            <a:ext cx="1459347" cy="276999"/>
          </a:xfrm>
          <a:prstGeom prst="rect">
            <a:avLst/>
          </a:prstGeom>
          <a:noFill/>
        </p:spPr>
        <p:txBody>
          <a:bodyPr wrap="square">
            <a:spAutoFit/>
          </a:bodyPr>
          <a:lstStyle/>
          <a:p>
            <a:r>
              <a:rPr lang="en-US" sz="1200" i="1" dirty="0"/>
              <a:t>Source: </a:t>
            </a:r>
            <a:r>
              <a:rPr lang="en-US" sz="1200" i="1" dirty="0" err="1"/>
              <a:t>OpenWFM</a:t>
            </a:r>
            <a:endParaRPr lang="en-US" sz="1200" i="1" dirty="0"/>
          </a:p>
        </p:txBody>
      </p:sp>
    </p:spTree>
    <p:extLst>
      <p:ext uri="{BB962C8B-B14F-4D97-AF65-F5344CB8AC3E}">
        <p14:creationId xmlns:p14="http://schemas.microsoft.com/office/powerpoint/2010/main" val="11065081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9AB37-6F14-1491-9F2B-DEE60EA64654}"/>
              </a:ext>
            </a:extLst>
          </p:cNvPr>
          <p:cNvSpPr>
            <a:spLocks noGrp="1"/>
          </p:cNvSpPr>
          <p:nvPr>
            <p:ph type="title"/>
          </p:nvPr>
        </p:nvSpPr>
        <p:spPr>
          <a:xfrm>
            <a:off x="214858" y="54080"/>
            <a:ext cx="11413172" cy="1044609"/>
          </a:xfrm>
        </p:spPr>
        <p:txBody>
          <a:bodyPr>
            <a:noAutofit/>
          </a:bodyPr>
          <a:lstStyle/>
          <a:p>
            <a:r>
              <a:rPr lang="en-US" sz="4000" dirty="0"/>
              <a:t>Loss Functions in Machine Learning</a:t>
            </a:r>
          </a:p>
        </p:txBody>
      </p:sp>
      <p:cxnSp>
        <p:nvCxnSpPr>
          <p:cNvPr id="8" name="Straight Connector 7">
            <a:extLst>
              <a:ext uri="{FF2B5EF4-FFF2-40B4-BE49-F238E27FC236}">
                <a16:creationId xmlns:a16="http://schemas.microsoft.com/office/drawing/2014/main" id="{4F2F83D4-5FE1-87FA-F8F9-9B940A09BF1E}"/>
              </a:ext>
            </a:extLst>
          </p:cNvPr>
          <p:cNvCxnSpPr>
            <a:cxnSpLocks/>
          </p:cNvCxnSpPr>
          <p:nvPr/>
        </p:nvCxnSpPr>
        <p:spPr>
          <a:xfrm>
            <a:off x="558494" y="1110316"/>
            <a:ext cx="10725901" cy="0"/>
          </a:xfrm>
          <a:prstGeom prst="line">
            <a:avLst/>
          </a:prstGeom>
          <a:ln w="38100"/>
        </p:spPr>
        <p:style>
          <a:lnRef idx="1">
            <a:schemeClr val="accent4"/>
          </a:lnRef>
          <a:fillRef idx="0">
            <a:schemeClr val="accent4"/>
          </a:fillRef>
          <a:effectRef idx="0">
            <a:schemeClr val="accent4"/>
          </a:effectRef>
          <a:fontRef idx="minor">
            <a:schemeClr val="tx1"/>
          </a:fontRef>
        </p:style>
      </p:cxnSp>
      <p:sp>
        <p:nvSpPr>
          <p:cNvPr id="12" name="Text Placeholder 3">
            <a:extLst>
              <a:ext uri="{FF2B5EF4-FFF2-40B4-BE49-F238E27FC236}">
                <a16:creationId xmlns:a16="http://schemas.microsoft.com/office/drawing/2014/main" id="{DD16316A-1855-B888-6459-3401C2047033}"/>
              </a:ext>
            </a:extLst>
          </p:cNvPr>
          <p:cNvSpPr>
            <a:spLocks noGrp="1"/>
          </p:cNvSpPr>
          <p:nvPr>
            <p:ph type="body" sz="half" idx="2"/>
          </p:nvPr>
        </p:nvSpPr>
        <p:spPr>
          <a:xfrm>
            <a:off x="199708" y="1642792"/>
            <a:ext cx="5896292" cy="4915023"/>
          </a:xfrm>
        </p:spPr>
        <p:txBody>
          <a:bodyPr>
            <a:normAutofit fontScale="92500" lnSpcReduction="20000"/>
          </a:bodyPr>
          <a:lstStyle/>
          <a:p>
            <a:pPr marL="285750" indent="-285750" algn="l">
              <a:buFont typeface="Arial" panose="020B0604020202020204" pitchFamily="34" charset="0"/>
              <a:buChar char="•"/>
            </a:pPr>
            <a:r>
              <a:rPr lang="en-US" sz="2000" dirty="0"/>
              <a:t>ML is a general term for statistical models that learn the patterns of observed data and are used to predict new, unobserved data</a:t>
            </a:r>
          </a:p>
          <a:p>
            <a:pPr marL="285750" indent="-285750" algn="l">
              <a:buFont typeface="Arial" panose="020B0604020202020204" pitchFamily="34" charset="0"/>
              <a:buChar char="•"/>
            </a:pPr>
            <a:r>
              <a:rPr lang="en-US" sz="2000" dirty="0"/>
              <a:t>A </a:t>
            </a:r>
            <a:r>
              <a:rPr lang="en-US" sz="2000" b="1" dirty="0"/>
              <a:t>Loss Function </a:t>
            </a:r>
            <a:r>
              <a:rPr lang="en-US" sz="2000" dirty="0"/>
              <a:t>is intended to measure the fitting accuracy of a statistical model</a:t>
            </a:r>
          </a:p>
          <a:p>
            <a:pPr marL="285750" indent="-285750" algn="l">
              <a:buFont typeface="Arial" panose="020B0604020202020204" pitchFamily="34" charset="0"/>
              <a:buChar char="•"/>
            </a:pPr>
            <a:r>
              <a:rPr lang="en-US" sz="2000" dirty="0"/>
              <a:t>Loss functions are used for training the parameters of ML models</a:t>
            </a:r>
          </a:p>
          <a:p>
            <a:pPr marL="285750" indent="-285750" algn="l">
              <a:buFont typeface="Arial" panose="020B0604020202020204" pitchFamily="34" charset="0"/>
              <a:buChar char="•"/>
            </a:pPr>
            <a:r>
              <a:rPr lang="en-US" sz="2000" dirty="0"/>
              <a:t>Generally, loss functions are some function of the model </a:t>
            </a:r>
            <a:r>
              <a:rPr lang="en-US" sz="2000" b="1" dirty="0"/>
              <a:t>residuals</a:t>
            </a:r>
            <a:r>
              <a:rPr lang="en-US" sz="2000" dirty="0"/>
              <a:t>, or the difference between observed data and predicted values</a:t>
            </a:r>
          </a:p>
          <a:p>
            <a:pPr marL="285750" indent="-285750" algn="l">
              <a:buFont typeface="Arial" panose="020B0604020202020204" pitchFamily="34" charset="0"/>
              <a:buChar char="•"/>
            </a:pPr>
            <a:r>
              <a:rPr lang="en-US" sz="2000" dirty="0"/>
              <a:t>Model parameters are chosen that minimize the loss function</a:t>
            </a:r>
          </a:p>
          <a:p>
            <a:pPr marL="285750" indent="-285750" algn="l">
              <a:buFont typeface="Arial" panose="020B0604020202020204" pitchFamily="34" charset="0"/>
              <a:buChar char="•"/>
            </a:pPr>
            <a:r>
              <a:rPr lang="en-US" sz="2000" dirty="0"/>
              <a:t>When the response variable is continuous, the typically loss function is the </a:t>
            </a:r>
            <a:br>
              <a:rPr lang="en-US" sz="2000" dirty="0"/>
            </a:br>
            <a:r>
              <a:rPr lang="en-US" sz="2000" b="1" dirty="0"/>
              <a:t>Mean Squared Error (MSE)</a:t>
            </a:r>
          </a:p>
          <a:p>
            <a:pPr marL="742950" lvl="1" indent="-285750">
              <a:buFont typeface="Arial" panose="020B0604020202020204" pitchFamily="34" charset="0"/>
              <a:buChar char="•"/>
            </a:pPr>
            <a:r>
              <a:rPr lang="en-US" sz="1800" dirty="0"/>
              <a:t>Model parameters chosen to minimize </a:t>
            </a:r>
          </a:p>
          <a:p>
            <a:pPr marL="285750" indent="-285750" algn="l">
              <a:buFont typeface="Arial" panose="020B0604020202020204" pitchFamily="34" charset="0"/>
              <a:buChar char="•"/>
            </a:pPr>
            <a:endParaRPr lang="en-US" sz="2000" dirty="0"/>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FAE9AF7A-1022-AFCD-DCE1-B055F8EBE290}"/>
                  </a:ext>
                </a:extLst>
              </p:cNvPr>
              <p:cNvSpPr txBox="1"/>
              <p:nvPr/>
            </p:nvSpPr>
            <p:spPr>
              <a:xfrm>
                <a:off x="7139708" y="1891533"/>
                <a:ext cx="3685309" cy="2251899"/>
              </a:xfrm>
              <a:prstGeom prst="rect">
                <a:avLst/>
              </a:prstGeom>
              <a:solidFill>
                <a:schemeClr val="tx1"/>
              </a:solid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𝑦</m:t>
                          </m:r>
                        </m:e>
                        <m:sub>
                          <m:r>
                            <a:rPr lang="en-US" sz="2400" b="0" i="1" smtClean="0">
                              <a:solidFill>
                                <a:schemeClr val="bg1"/>
                              </a:solidFill>
                              <a:latin typeface="Cambria Math" panose="02040503050406030204" pitchFamily="18" charset="0"/>
                            </a:rPr>
                            <m:t>𝑖</m:t>
                          </m:r>
                        </m:sub>
                      </m:sSub>
                      <m:r>
                        <a:rPr lang="en-US" sz="2400" b="0" i="1" smtClean="0">
                          <a:solidFill>
                            <a:schemeClr val="bg1"/>
                          </a:solidFill>
                          <a:latin typeface="Cambria Math" panose="02040503050406030204" pitchFamily="18" charset="0"/>
                        </a:rPr>
                        <m:t>:</m:t>
                      </m:r>
                      <m:sSup>
                        <m:sSupPr>
                          <m:ctrlPr>
                            <a:rPr lang="en-US" sz="2400" b="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rPr>
                            <m:t>𝑖</m:t>
                          </m:r>
                        </m:e>
                        <m:sup>
                          <m:r>
                            <a:rPr lang="en-US" sz="2400" b="0" i="1" smtClean="0">
                              <a:solidFill>
                                <a:schemeClr val="bg1"/>
                              </a:solidFill>
                              <a:latin typeface="Cambria Math" panose="02040503050406030204" pitchFamily="18" charset="0"/>
                            </a:rPr>
                            <m:t>𝑡h</m:t>
                          </m:r>
                        </m:sup>
                      </m:sSup>
                      <m:r>
                        <a:rPr lang="en-US" sz="2400" b="0" i="1" smtClean="0">
                          <a:solidFill>
                            <a:schemeClr val="bg1"/>
                          </a:solidFill>
                          <a:latin typeface="Cambria Math" panose="02040503050406030204" pitchFamily="18" charset="0"/>
                        </a:rPr>
                        <m:t> </m:t>
                      </m:r>
                      <m:r>
                        <m:rPr>
                          <m:sty m:val="p"/>
                        </m:rPr>
                        <a:rPr lang="en-US" sz="2400" b="0" i="0" smtClean="0">
                          <a:solidFill>
                            <a:schemeClr val="bg1"/>
                          </a:solidFill>
                          <a:latin typeface="Cambria Math" panose="02040503050406030204" pitchFamily="18" charset="0"/>
                        </a:rPr>
                        <m:t>response</m:t>
                      </m:r>
                      <m:r>
                        <a:rPr lang="en-US" sz="2400" b="0" i="0" smtClean="0">
                          <a:solidFill>
                            <a:schemeClr val="bg1"/>
                          </a:solidFill>
                          <a:latin typeface="Cambria Math" panose="02040503050406030204" pitchFamily="18" charset="0"/>
                        </a:rPr>
                        <m:t> </m:t>
                      </m:r>
                      <m:r>
                        <m:rPr>
                          <m:sty m:val="p"/>
                        </m:rPr>
                        <a:rPr lang="en-US" sz="2400" b="0" i="0" smtClean="0">
                          <a:solidFill>
                            <a:schemeClr val="bg1"/>
                          </a:solidFill>
                          <a:latin typeface="Cambria Math" panose="02040503050406030204" pitchFamily="18" charset="0"/>
                        </a:rPr>
                        <m:t>value</m:t>
                      </m:r>
                    </m:oMath>
                  </m:oMathPara>
                </a14:m>
                <a:endParaRPr lang="en-US" sz="2400" b="0" dirty="0">
                  <a:solidFill>
                    <a:schemeClr val="bg1"/>
                  </a:solidFill>
                  <a:latin typeface="Cambria Math" panose="02040503050406030204" pitchFamily="18" charset="0"/>
                </a:endParaRPr>
              </a:p>
              <a:p>
                <a:pPr algn="ctr"/>
                <a14:m>
                  <m:oMath xmlns:m="http://schemas.openxmlformats.org/officeDocument/2006/math">
                    <m:acc>
                      <m:accPr>
                        <m:chr m:val="̂"/>
                        <m:ctrlPr>
                          <a:rPr lang="en-US" sz="2400" i="1">
                            <a:solidFill>
                              <a:schemeClr val="bg1"/>
                            </a:solidFill>
                            <a:latin typeface="Cambria Math" panose="02040503050406030204" pitchFamily="18" charset="0"/>
                          </a:rPr>
                        </m:ctrlPr>
                      </m:accPr>
                      <m:e>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𝑦</m:t>
                            </m:r>
                          </m:e>
                          <m:sub>
                            <m:r>
                              <a:rPr lang="en-US" sz="2400" i="1">
                                <a:solidFill>
                                  <a:schemeClr val="bg1"/>
                                </a:solidFill>
                                <a:latin typeface="Cambria Math" panose="02040503050406030204" pitchFamily="18" charset="0"/>
                              </a:rPr>
                              <m:t>𝑖</m:t>
                            </m:r>
                          </m:sub>
                        </m:sSub>
                      </m:e>
                    </m:acc>
                    <m:r>
                      <a:rPr lang="en-US" sz="2400" b="0" i="1" smtClean="0">
                        <a:solidFill>
                          <a:schemeClr val="bg1"/>
                        </a:solidFill>
                        <a:latin typeface="Cambria Math" panose="02040503050406030204" pitchFamily="18" charset="0"/>
                      </a:rPr>
                      <m:t>:</m:t>
                    </m:r>
                    <m:sSup>
                      <m:sSupPr>
                        <m:ctrlPr>
                          <a:rPr lang="en-US" sz="2400" b="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rPr>
                          <m:t>𝑖</m:t>
                        </m:r>
                      </m:e>
                      <m:sup>
                        <m:r>
                          <a:rPr lang="en-US" sz="2400" b="0" i="1" smtClean="0">
                            <a:solidFill>
                              <a:schemeClr val="bg1"/>
                            </a:solidFill>
                            <a:latin typeface="Cambria Math" panose="02040503050406030204" pitchFamily="18" charset="0"/>
                          </a:rPr>
                          <m:t>𝑡h</m:t>
                        </m:r>
                      </m:sup>
                    </m:sSup>
                    <m:r>
                      <m:rPr>
                        <m:sty m:val="p"/>
                      </m:rPr>
                      <a:rPr lang="en-US" sz="2400" b="0" i="0" smtClean="0">
                        <a:solidFill>
                          <a:schemeClr val="bg1"/>
                        </a:solidFill>
                        <a:latin typeface="Cambria Math" panose="02040503050406030204" pitchFamily="18" charset="0"/>
                      </a:rPr>
                      <m:t>predicted</m:t>
                    </m:r>
                    <m:r>
                      <a:rPr lang="en-US" sz="2400" b="0" i="0" smtClean="0">
                        <a:solidFill>
                          <a:schemeClr val="bg1"/>
                        </a:solidFill>
                        <a:latin typeface="Cambria Math" panose="02040503050406030204" pitchFamily="18" charset="0"/>
                      </a:rPr>
                      <m:t> </m:t>
                    </m:r>
                    <m:r>
                      <m:rPr>
                        <m:sty m:val="p"/>
                      </m:rPr>
                      <a:rPr lang="en-US" sz="2400" b="0" i="0" smtClean="0">
                        <a:solidFill>
                          <a:schemeClr val="bg1"/>
                        </a:solidFill>
                        <a:latin typeface="Cambria Math" panose="02040503050406030204" pitchFamily="18" charset="0"/>
                      </a:rPr>
                      <m:t>value</m:t>
                    </m:r>
                  </m:oMath>
                </a14:m>
                <a:r>
                  <a:rPr lang="en-US" sz="2400" dirty="0">
                    <a:solidFill>
                      <a:schemeClr val="bg1"/>
                    </a:solidFill>
                    <a:latin typeface="Cambria Math" panose="02040503050406030204" pitchFamily="18" charset="0"/>
                  </a:rPr>
                  <a:t>  </a:t>
                </a:r>
              </a:p>
              <a:p>
                <a:pPr algn="ct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rPr>
                        <m:t>𝑁</m:t>
                      </m:r>
                      <m:r>
                        <a:rPr lang="en-US" sz="2400" b="0" i="1" smtClean="0">
                          <a:solidFill>
                            <a:schemeClr val="bg1"/>
                          </a:solidFill>
                          <a:latin typeface="Cambria Math" panose="02040503050406030204" pitchFamily="18" charset="0"/>
                        </a:rPr>
                        <m:t>:</m:t>
                      </m:r>
                      <m:r>
                        <m:rPr>
                          <m:sty m:val="p"/>
                        </m:rPr>
                        <a:rPr lang="en-US" sz="2400" b="0" i="0" smtClean="0">
                          <a:solidFill>
                            <a:schemeClr val="bg1"/>
                          </a:solidFill>
                          <a:latin typeface="Cambria Math" panose="02040503050406030204" pitchFamily="18" charset="0"/>
                        </a:rPr>
                        <m:t>total</m:t>
                      </m:r>
                      <m:r>
                        <a:rPr lang="en-US" sz="2400" b="0" i="0" smtClean="0">
                          <a:solidFill>
                            <a:schemeClr val="bg1"/>
                          </a:solidFill>
                          <a:latin typeface="Cambria Math" panose="02040503050406030204" pitchFamily="18" charset="0"/>
                        </a:rPr>
                        <m:t> </m:t>
                      </m:r>
                      <m:r>
                        <m:rPr>
                          <m:sty m:val="p"/>
                        </m:rPr>
                        <a:rPr lang="en-US" sz="2400" b="0" i="0" smtClean="0">
                          <a:solidFill>
                            <a:schemeClr val="bg1"/>
                          </a:solidFill>
                          <a:latin typeface="Cambria Math" panose="02040503050406030204" pitchFamily="18" charset="0"/>
                        </a:rPr>
                        <m:t>observations</m:t>
                      </m:r>
                    </m:oMath>
                  </m:oMathPara>
                </a14:m>
                <a:endParaRPr lang="en-US" sz="2400" dirty="0">
                  <a:solidFill>
                    <a:schemeClr val="bg1"/>
                  </a:solidFill>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m:rPr>
                          <m:sty m:val="p"/>
                        </m:rPr>
                        <a:rPr lang="en-US" sz="2400" i="0" smtClean="0">
                          <a:solidFill>
                            <a:schemeClr val="bg1"/>
                          </a:solidFill>
                          <a:latin typeface="Cambria Math" panose="02040503050406030204" pitchFamily="18" charset="0"/>
                        </a:rPr>
                        <m:t>M</m:t>
                      </m:r>
                      <m:r>
                        <m:rPr>
                          <m:sty m:val="p"/>
                        </m:rPr>
                        <a:rPr lang="en-US" sz="2400" b="0" i="0" smtClean="0">
                          <a:solidFill>
                            <a:schemeClr val="bg1"/>
                          </a:solidFill>
                          <a:latin typeface="Cambria Math" panose="02040503050406030204" pitchFamily="18" charset="0"/>
                        </a:rPr>
                        <m:t>SE</m:t>
                      </m:r>
                      <m:r>
                        <a:rPr lang="en-US" sz="2400" b="0" i="1" smtClean="0">
                          <a:solidFill>
                            <a:schemeClr val="bg1"/>
                          </a:solidFill>
                          <a:latin typeface="Cambria Math" panose="02040503050406030204" pitchFamily="18" charset="0"/>
                        </a:rPr>
                        <m:t>=</m:t>
                      </m:r>
                      <m:f>
                        <m:fPr>
                          <m:ctrlPr>
                            <a:rPr lang="en-US" sz="2400" b="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1</m:t>
                          </m:r>
                        </m:num>
                        <m:den>
                          <m:r>
                            <a:rPr lang="en-US" sz="2400" b="0" i="1" smtClean="0">
                              <a:solidFill>
                                <a:schemeClr val="bg1"/>
                              </a:solidFill>
                              <a:latin typeface="Cambria Math" panose="02040503050406030204" pitchFamily="18" charset="0"/>
                            </a:rPr>
                            <m:t>𝑁</m:t>
                          </m:r>
                        </m:den>
                      </m:f>
                      <m:nary>
                        <m:naryPr>
                          <m:chr m:val="∑"/>
                          <m:ctrlPr>
                            <a:rPr lang="en-US" sz="2400" i="1">
                              <a:solidFill>
                                <a:schemeClr val="bg1"/>
                              </a:solidFill>
                              <a:latin typeface="Cambria Math" panose="02040503050406030204" pitchFamily="18" charset="0"/>
                            </a:rPr>
                          </m:ctrlPr>
                        </m:naryPr>
                        <m:sub>
                          <m:r>
                            <m:rPr>
                              <m:brk m:alnAt="23"/>
                            </m:rPr>
                            <a:rPr lang="en-US" sz="2400" i="1">
                              <a:solidFill>
                                <a:schemeClr val="bg1"/>
                              </a:solidFill>
                              <a:latin typeface="Cambria Math" panose="02040503050406030204" pitchFamily="18" charset="0"/>
                            </a:rPr>
                            <m:t>𝑖</m:t>
                          </m:r>
                          <m:r>
                            <a:rPr lang="en-US" sz="2400" i="1">
                              <a:solidFill>
                                <a:schemeClr val="bg1"/>
                              </a:solidFill>
                              <a:latin typeface="Cambria Math" panose="02040503050406030204" pitchFamily="18" charset="0"/>
                            </a:rPr>
                            <m:t>=1</m:t>
                          </m:r>
                        </m:sub>
                        <m:sup>
                          <m:r>
                            <a:rPr lang="en-US" sz="2400" b="0" i="1" smtClean="0">
                              <a:solidFill>
                                <a:schemeClr val="bg1"/>
                              </a:solidFill>
                              <a:latin typeface="Cambria Math" panose="02040503050406030204" pitchFamily="18" charset="0"/>
                            </a:rPr>
                            <m:t>𝑁</m:t>
                          </m:r>
                        </m:sup>
                        <m:e>
                          <m:sSup>
                            <m:sSupPr>
                              <m:ctrlPr>
                                <a:rPr lang="en-US" sz="2400" b="0" i="1" smtClean="0">
                                  <a:solidFill>
                                    <a:schemeClr val="bg1"/>
                                  </a:solidFill>
                                  <a:latin typeface="Cambria Math" panose="02040503050406030204" pitchFamily="18" charset="0"/>
                                </a:rPr>
                              </m:ctrlPr>
                            </m:sSupPr>
                            <m:e>
                              <m:d>
                                <m:dPr>
                                  <m:ctrlPr>
                                    <a:rPr lang="en-US" sz="2400" b="0" i="1" smtClean="0">
                                      <a:solidFill>
                                        <a:schemeClr val="bg1"/>
                                      </a:solidFill>
                                      <a:latin typeface="Cambria Math" panose="02040503050406030204" pitchFamily="18" charset="0"/>
                                    </a:rPr>
                                  </m:ctrlPr>
                                </m:dPr>
                                <m:e>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𝑦</m:t>
                                      </m:r>
                                    </m:e>
                                    <m:sub>
                                      <m:r>
                                        <a:rPr lang="en-US" sz="2400" b="0" i="1" smtClean="0">
                                          <a:solidFill>
                                            <a:schemeClr val="bg1"/>
                                          </a:solidFill>
                                          <a:latin typeface="Cambria Math" panose="02040503050406030204" pitchFamily="18" charset="0"/>
                                        </a:rPr>
                                        <m:t>𝑖</m:t>
                                      </m:r>
                                    </m:sub>
                                  </m:sSub>
                                  <m:r>
                                    <a:rPr lang="en-US" sz="2400" b="0" i="1" smtClean="0">
                                      <a:solidFill>
                                        <a:schemeClr val="bg1"/>
                                      </a:solidFill>
                                      <a:latin typeface="Cambria Math" panose="02040503050406030204" pitchFamily="18" charset="0"/>
                                    </a:rPr>
                                    <m:t>−</m:t>
                                  </m:r>
                                  <m:acc>
                                    <m:accPr>
                                      <m:chr m:val="̂"/>
                                      <m:ctrlPr>
                                        <a:rPr lang="en-US" sz="2400" b="0" i="1" smtClean="0">
                                          <a:solidFill>
                                            <a:schemeClr val="bg1"/>
                                          </a:solidFill>
                                          <a:latin typeface="Cambria Math" panose="02040503050406030204" pitchFamily="18" charset="0"/>
                                        </a:rPr>
                                      </m:ctrlPr>
                                    </m:accPr>
                                    <m:e>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𝑦</m:t>
                                          </m:r>
                                        </m:e>
                                        <m:sub>
                                          <m:r>
                                            <a:rPr lang="en-US" sz="2400" b="0" i="1" smtClean="0">
                                              <a:solidFill>
                                                <a:schemeClr val="bg1"/>
                                              </a:solidFill>
                                              <a:latin typeface="Cambria Math" panose="02040503050406030204" pitchFamily="18" charset="0"/>
                                            </a:rPr>
                                            <m:t>𝑖</m:t>
                                          </m:r>
                                        </m:sub>
                                      </m:sSub>
                                    </m:e>
                                  </m:acc>
                                </m:e>
                              </m:d>
                            </m:e>
                            <m:sup>
                              <m:r>
                                <a:rPr lang="en-US" sz="2400" b="0" i="1" smtClean="0">
                                  <a:solidFill>
                                    <a:schemeClr val="bg1"/>
                                  </a:solidFill>
                                  <a:latin typeface="Cambria Math" panose="02040503050406030204" pitchFamily="18" charset="0"/>
                                </a:rPr>
                                <m:t>2</m:t>
                              </m:r>
                            </m:sup>
                          </m:sSup>
                        </m:e>
                      </m:nary>
                    </m:oMath>
                  </m:oMathPara>
                </a14:m>
              </a:p>
            </p:txBody>
          </p:sp>
        </mc:Choice>
        <mc:Fallback>
          <p:sp>
            <p:nvSpPr>
              <p:cNvPr id="3" name="TextBox 2">
                <a:extLst>
                  <a:ext uri="{FF2B5EF4-FFF2-40B4-BE49-F238E27FC236}">
                    <a16:creationId xmlns:a16="http://schemas.microsoft.com/office/drawing/2014/main" id="{FAE9AF7A-1022-AFCD-DCE1-B055F8EBE290}"/>
                  </a:ext>
                </a:extLst>
              </p:cNvPr>
              <p:cNvSpPr txBox="1">
                <a:spLocks noRot="1" noChangeAspect="1" noMove="1" noResize="1" noEditPoints="1" noAdjustHandles="1" noChangeArrowheads="1" noChangeShapeType="1" noTextEdit="1"/>
              </p:cNvSpPr>
              <p:nvPr/>
            </p:nvSpPr>
            <p:spPr>
              <a:xfrm>
                <a:off x="7139708" y="1891533"/>
                <a:ext cx="3685309" cy="2251899"/>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15436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9AB37-6F14-1491-9F2B-DEE60EA64654}"/>
              </a:ext>
            </a:extLst>
          </p:cNvPr>
          <p:cNvSpPr>
            <a:spLocks noGrp="1"/>
          </p:cNvSpPr>
          <p:nvPr>
            <p:ph type="title"/>
          </p:nvPr>
        </p:nvSpPr>
        <p:spPr>
          <a:xfrm>
            <a:off x="214858" y="54080"/>
            <a:ext cx="11413172" cy="1044609"/>
          </a:xfrm>
        </p:spPr>
        <p:txBody>
          <a:bodyPr>
            <a:noAutofit/>
          </a:bodyPr>
          <a:lstStyle/>
          <a:p>
            <a:r>
              <a:rPr lang="en-US" sz="4000" dirty="0"/>
              <a:t>Loss Functions in Machine Learning</a:t>
            </a:r>
          </a:p>
        </p:txBody>
      </p:sp>
      <p:cxnSp>
        <p:nvCxnSpPr>
          <p:cNvPr id="8" name="Straight Connector 7">
            <a:extLst>
              <a:ext uri="{FF2B5EF4-FFF2-40B4-BE49-F238E27FC236}">
                <a16:creationId xmlns:a16="http://schemas.microsoft.com/office/drawing/2014/main" id="{4F2F83D4-5FE1-87FA-F8F9-9B940A09BF1E}"/>
              </a:ext>
            </a:extLst>
          </p:cNvPr>
          <p:cNvCxnSpPr>
            <a:cxnSpLocks/>
          </p:cNvCxnSpPr>
          <p:nvPr/>
        </p:nvCxnSpPr>
        <p:spPr>
          <a:xfrm>
            <a:off x="558494" y="1110316"/>
            <a:ext cx="10725901" cy="0"/>
          </a:xfrm>
          <a:prstGeom prst="line">
            <a:avLst/>
          </a:prstGeom>
          <a:ln w="38100"/>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12" name="Text Placeholder 3">
                <a:extLst>
                  <a:ext uri="{FF2B5EF4-FFF2-40B4-BE49-F238E27FC236}">
                    <a16:creationId xmlns:a16="http://schemas.microsoft.com/office/drawing/2014/main" id="{DD16316A-1855-B888-6459-3401C2047033}"/>
                  </a:ext>
                </a:extLst>
              </p:cNvPr>
              <p:cNvSpPr>
                <a:spLocks noGrp="1"/>
              </p:cNvSpPr>
              <p:nvPr>
                <p:ph type="body" sz="half" idx="2"/>
              </p:nvPr>
            </p:nvSpPr>
            <p:spPr>
              <a:xfrm>
                <a:off x="199708" y="1642793"/>
                <a:ext cx="5896292" cy="3695823"/>
              </a:xfrm>
            </p:spPr>
            <p:txBody>
              <a:bodyPr>
                <a:normAutofit/>
              </a:bodyPr>
              <a:lstStyle/>
              <a:p>
                <a:pPr marL="285750" indent="-285750" algn="l">
                  <a:buFont typeface="Arial" panose="020B0604020202020204" pitchFamily="34" charset="0"/>
                  <a:buChar char="•"/>
                </a:pPr>
                <a:r>
                  <a:rPr lang="en-US" sz="2000" dirty="0"/>
                  <a:t>There are many other potential loss functions</a:t>
                </a:r>
              </a:p>
              <a:p>
                <a:pPr marL="285750" indent="-285750" algn="l">
                  <a:buFont typeface="Arial" panose="020B0604020202020204" pitchFamily="34" charset="0"/>
                  <a:buChar char="•"/>
                </a:pPr>
                <a:r>
                  <a:rPr lang="en-US" sz="2000" dirty="0"/>
                  <a:t>One common alternative to the standard loss is the </a:t>
                </a:r>
                <a:r>
                  <a:rPr lang="en-US" sz="2000" b="1" dirty="0"/>
                  <a:t>Weighted MSE</a:t>
                </a:r>
              </a:p>
              <a:p>
                <a:pPr marL="285750" indent="-285750" algn="l">
                  <a:buFont typeface="Arial" panose="020B0604020202020204" pitchFamily="34" charset="0"/>
                  <a:buChar char="•"/>
                </a:pPr>
                <a:r>
                  <a:rPr lang="en-US" sz="2000" dirty="0"/>
                  <a:t>A weight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𝑖</m:t>
                        </m:r>
                      </m:sub>
                    </m:sSub>
                  </m:oMath>
                </a14:m>
                <a:r>
                  <a:rPr lang="en-US" sz="2000" dirty="0"/>
                  <a:t> is applied to each model residual</a:t>
                </a:r>
              </a:p>
              <a:p>
                <a:pPr marL="742950" lvl="1" indent="-285750">
                  <a:buFont typeface="Arial" panose="020B0604020202020204" pitchFamily="34" charset="0"/>
                  <a:buChar char="•"/>
                </a:pPr>
                <a:r>
                  <a:rPr lang="en-US" sz="1800" dirty="0"/>
                  <a:t>If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oMath>
                </a14:m>
                <a:r>
                  <a:rPr lang="en-US" sz="1800" dirty="0"/>
                  <a:t> is small, then the observed data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𝑦</m:t>
                        </m:r>
                      </m:e>
                      <m:sub>
                        <m:r>
                          <a:rPr lang="en-US" sz="1800" b="0" i="1" smtClean="0">
                            <a:latin typeface="Cambria Math" panose="02040503050406030204" pitchFamily="18" charset="0"/>
                          </a:rPr>
                          <m:t>𝑖</m:t>
                        </m:r>
                      </m:sub>
                    </m:sSub>
                  </m:oMath>
                </a14:m>
                <a:r>
                  <a:rPr lang="en-US" sz="1800" dirty="0"/>
                  <a:t> will have a smaller effect on the final model weights</a:t>
                </a:r>
              </a:p>
              <a:p>
                <a:pPr marL="742950" lvl="1" indent="-285750">
                  <a:buFont typeface="Arial" panose="020B0604020202020204" pitchFamily="34" charset="0"/>
                  <a:buChar char="•"/>
                </a:pPr>
                <a:r>
                  <a:rPr lang="en-US" sz="1800" dirty="0"/>
                  <a:t>If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oMath>
                </a14:m>
                <a:r>
                  <a:rPr lang="en-US" sz="1800" dirty="0"/>
                  <a:t> is larger, then the observed data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𝑦</m:t>
                        </m:r>
                      </m:e>
                      <m:sub>
                        <m:r>
                          <a:rPr lang="en-US" sz="1800" b="0" i="1" smtClean="0">
                            <a:latin typeface="Cambria Math" panose="02040503050406030204" pitchFamily="18" charset="0"/>
                          </a:rPr>
                          <m:t>𝑖</m:t>
                        </m:r>
                      </m:sub>
                    </m:sSub>
                  </m:oMath>
                </a14:m>
                <a:r>
                  <a:rPr lang="en-US" sz="1800" dirty="0"/>
                  <a:t> will have a larger effect on the final model weights</a:t>
                </a:r>
              </a:p>
              <a:p>
                <a:pPr marL="285750" indent="-285750" algn="l">
                  <a:buFont typeface="Arial" panose="020B0604020202020204" pitchFamily="34" charset="0"/>
                  <a:buChar char="•"/>
                </a:pPr>
                <a:r>
                  <a:rPr lang="en-US" sz="2000" dirty="0"/>
                  <a:t>The standard MSE corresponds to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=1, ∀</m:t>
                    </m:r>
                    <m:r>
                      <a:rPr lang="en-US" sz="2000" b="0" i="1" smtClean="0">
                        <a:latin typeface="Cambria Math" panose="02040503050406030204" pitchFamily="18" charset="0"/>
                      </a:rPr>
                      <m:t>𝑖</m:t>
                    </m:r>
                  </m:oMath>
                </a14:m>
                <a:endParaRPr lang="en-US" sz="2000" dirty="0"/>
              </a:p>
            </p:txBody>
          </p:sp>
        </mc:Choice>
        <mc:Fallback>
          <p:sp>
            <p:nvSpPr>
              <p:cNvPr id="12" name="Text Placeholder 3">
                <a:extLst>
                  <a:ext uri="{FF2B5EF4-FFF2-40B4-BE49-F238E27FC236}">
                    <a16:creationId xmlns:a16="http://schemas.microsoft.com/office/drawing/2014/main" id="{DD16316A-1855-B888-6459-3401C2047033}"/>
                  </a:ext>
                </a:extLst>
              </p:cNvPr>
              <p:cNvSpPr>
                <a:spLocks noGrp="1" noRot="1" noChangeAspect="1" noMove="1" noResize="1" noEditPoints="1" noAdjustHandles="1" noChangeArrowheads="1" noChangeShapeType="1" noTextEdit="1"/>
              </p:cNvSpPr>
              <p:nvPr>
                <p:ph type="body" sz="half" idx="2"/>
              </p:nvPr>
            </p:nvSpPr>
            <p:spPr>
              <a:xfrm>
                <a:off x="199708" y="1642793"/>
                <a:ext cx="5896292" cy="3695823"/>
              </a:xfr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FAE9AF7A-1022-AFCD-DCE1-B055F8EBE290}"/>
                  </a:ext>
                </a:extLst>
              </p:cNvPr>
              <p:cNvSpPr txBox="1"/>
              <p:nvPr/>
            </p:nvSpPr>
            <p:spPr>
              <a:xfrm>
                <a:off x="6493164" y="1891533"/>
                <a:ext cx="5240510" cy="2627771"/>
              </a:xfrm>
              <a:prstGeom prst="rect">
                <a:avLst/>
              </a:prstGeom>
              <a:solidFill>
                <a:schemeClr val="tx1"/>
              </a:solid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𝑦</m:t>
                          </m:r>
                        </m:e>
                        <m:sub>
                          <m:r>
                            <a:rPr lang="en-US" sz="2400" b="0" i="1" smtClean="0">
                              <a:solidFill>
                                <a:schemeClr val="bg1"/>
                              </a:solidFill>
                              <a:latin typeface="Cambria Math" panose="02040503050406030204" pitchFamily="18" charset="0"/>
                            </a:rPr>
                            <m:t>𝑖</m:t>
                          </m:r>
                        </m:sub>
                      </m:sSub>
                      <m:r>
                        <a:rPr lang="en-US" sz="2400" b="0" i="1" smtClean="0">
                          <a:solidFill>
                            <a:schemeClr val="bg1"/>
                          </a:solidFill>
                          <a:latin typeface="Cambria Math" panose="02040503050406030204" pitchFamily="18" charset="0"/>
                        </a:rPr>
                        <m:t>:</m:t>
                      </m:r>
                      <m:sSup>
                        <m:sSupPr>
                          <m:ctrlPr>
                            <a:rPr lang="en-US" sz="2400" b="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rPr>
                            <m:t>𝑖</m:t>
                          </m:r>
                        </m:e>
                        <m:sup>
                          <m:r>
                            <a:rPr lang="en-US" sz="2400" b="0" i="1" smtClean="0">
                              <a:solidFill>
                                <a:schemeClr val="bg1"/>
                              </a:solidFill>
                              <a:latin typeface="Cambria Math" panose="02040503050406030204" pitchFamily="18" charset="0"/>
                            </a:rPr>
                            <m:t>𝑡h</m:t>
                          </m:r>
                        </m:sup>
                      </m:sSup>
                      <m:r>
                        <a:rPr lang="en-US" sz="2400" b="0" i="1" smtClean="0">
                          <a:solidFill>
                            <a:schemeClr val="bg1"/>
                          </a:solidFill>
                          <a:latin typeface="Cambria Math" panose="02040503050406030204" pitchFamily="18" charset="0"/>
                        </a:rPr>
                        <m:t> </m:t>
                      </m:r>
                      <m:r>
                        <m:rPr>
                          <m:sty m:val="p"/>
                        </m:rPr>
                        <a:rPr lang="en-US" sz="2400" b="0" i="0" smtClean="0">
                          <a:solidFill>
                            <a:schemeClr val="bg1"/>
                          </a:solidFill>
                          <a:latin typeface="Cambria Math" panose="02040503050406030204" pitchFamily="18" charset="0"/>
                        </a:rPr>
                        <m:t>response</m:t>
                      </m:r>
                      <m:r>
                        <a:rPr lang="en-US" sz="2400" b="0" i="0" smtClean="0">
                          <a:solidFill>
                            <a:schemeClr val="bg1"/>
                          </a:solidFill>
                          <a:latin typeface="Cambria Math" panose="02040503050406030204" pitchFamily="18" charset="0"/>
                        </a:rPr>
                        <m:t> </m:t>
                      </m:r>
                      <m:r>
                        <m:rPr>
                          <m:sty m:val="p"/>
                        </m:rPr>
                        <a:rPr lang="en-US" sz="2400" b="0" i="0" smtClean="0">
                          <a:solidFill>
                            <a:schemeClr val="bg1"/>
                          </a:solidFill>
                          <a:latin typeface="Cambria Math" panose="02040503050406030204" pitchFamily="18" charset="0"/>
                        </a:rPr>
                        <m:t>value</m:t>
                      </m:r>
                    </m:oMath>
                  </m:oMathPara>
                </a14:m>
                <a:endParaRPr lang="en-US" sz="2400" b="0" dirty="0">
                  <a:solidFill>
                    <a:schemeClr val="bg1"/>
                  </a:solidFill>
                  <a:latin typeface="Cambria Math" panose="02040503050406030204" pitchFamily="18" charset="0"/>
                </a:endParaRPr>
              </a:p>
              <a:p>
                <a:pPr algn="ctr"/>
                <a14:m>
                  <m:oMath xmlns:m="http://schemas.openxmlformats.org/officeDocument/2006/math">
                    <m:acc>
                      <m:accPr>
                        <m:chr m:val="̂"/>
                        <m:ctrlPr>
                          <a:rPr lang="en-US" sz="2400" i="1">
                            <a:solidFill>
                              <a:schemeClr val="bg1"/>
                            </a:solidFill>
                            <a:latin typeface="Cambria Math" panose="02040503050406030204" pitchFamily="18" charset="0"/>
                          </a:rPr>
                        </m:ctrlPr>
                      </m:accPr>
                      <m:e>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𝑦</m:t>
                            </m:r>
                          </m:e>
                          <m:sub>
                            <m:r>
                              <a:rPr lang="en-US" sz="2400" i="1">
                                <a:solidFill>
                                  <a:schemeClr val="bg1"/>
                                </a:solidFill>
                                <a:latin typeface="Cambria Math" panose="02040503050406030204" pitchFamily="18" charset="0"/>
                              </a:rPr>
                              <m:t>𝑖</m:t>
                            </m:r>
                          </m:sub>
                        </m:sSub>
                      </m:e>
                    </m:acc>
                    <m:r>
                      <a:rPr lang="en-US" sz="2400" b="0" i="1" smtClean="0">
                        <a:solidFill>
                          <a:schemeClr val="bg1"/>
                        </a:solidFill>
                        <a:latin typeface="Cambria Math" panose="02040503050406030204" pitchFamily="18" charset="0"/>
                      </a:rPr>
                      <m:t>:</m:t>
                    </m:r>
                    <m:sSup>
                      <m:sSupPr>
                        <m:ctrlPr>
                          <a:rPr lang="en-US" sz="2400" b="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rPr>
                          <m:t>𝑖</m:t>
                        </m:r>
                      </m:e>
                      <m:sup>
                        <m:r>
                          <a:rPr lang="en-US" sz="2400" b="0" i="1" smtClean="0">
                            <a:solidFill>
                              <a:schemeClr val="bg1"/>
                            </a:solidFill>
                            <a:latin typeface="Cambria Math" panose="02040503050406030204" pitchFamily="18" charset="0"/>
                          </a:rPr>
                          <m:t>𝑡h</m:t>
                        </m:r>
                      </m:sup>
                    </m:sSup>
                    <m:r>
                      <m:rPr>
                        <m:sty m:val="p"/>
                      </m:rPr>
                      <a:rPr lang="en-US" sz="2400" b="0" i="0" smtClean="0">
                        <a:solidFill>
                          <a:schemeClr val="bg1"/>
                        </a:solidFill>
                        <a:latin typeface="Cambria Math" panose="02040503050406030204" pitchFamily="18" charset="0"/>
                      </a:rPr>
                      <m:t>predicted</m:t>
                    </m:r>
                    <m:r>
                      <a:rPr lang="en-US" sz="2400" b="0" i="0" smtClean="0">
                        <a:solidFill>
                          <a:schemeClr val="bg1"/>
                        </a:solidFill>
                        <a:latin typeface="Cambria Math" panose="02040503050406030204" pitchFamily="18" charset="0"/>
                      </a:rPr>
                      <m:t> </m:t>
                    </m:r>
                    <m:r>
                      <m:rPr>
                        <m:sty m:val="p"/>
                      </m:rPr>
                      <a:rPr lang="en-US" sz="2400" b="0" i="0" smtClean="0">
                        <a:solidFill>
                          <a:schemeClr val="bg1"/>
                        </a:solidFill>
                        <a:latin typeface="Cambria Math" panose="02040503050406030204" pitchFamily="18" charset="0"/>
                      </a:rPr>
                      <m:t>value</m:t>
                    </m:r>
                  </m:oMath>
                </a14:m>
                <a:r>
                  <a:rPr lang="en-US" sz="2400" dirty="0">
                    <a:solidFill>
                      <a:schemeClr val="bg1"/>
                    </a:solidFill>
                    <a:latin typeface="Cambria Math" panose="02040503050406030204" pitchFamily="18" charset="0"/>
                  </a:rPr>
                  <a:t>  </a:t>
                </a:r>
              </a:p>
              <a:p>
                <a:pPr algn="ct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rPr>
                        <m:t>𝑁</m:t>
                      </m:r>
                      <m:r>
                        <a:rPr lang="en-US" sz="2400" b="0" i="1" smtClean="0">
                          <a:solidFill>
                            <a:schemeClr val="bg1"/>
                          </a:solidFill>
                          <a:latin typeface="Cambria Math" panose="02040503050406030204" pitchFamily="18" charset="0"/>
                        </a:rPr>
                        <m:t>:</m:t>
                      </m:r>
                      <m:r>
                        <m:rPr>
                          <m:sty m:val="p"/>
                        </m:rPr>
                        <a:rPr lang="en-US" sz="2400" b="0" i="0" smtClean="0">
                          <a:solidFill>
                            <a:schemeClr val="bg1"/>
                          </a:solidFill>
                          <a:latin typeface="Cambria Math" panose="02040503050406030204" pitchFamily="18" charset="0"/>
                        </a:rPr>
                        <m:t>total</m:t>
                      </m:r>
                      <m:r>
                        <a:rPr lang="en-US" sz="2400" b="0" i="0" smtClean="0">
                          <a:solidFill>
                            <a:schemeClr val="bg1"/>
                          </a:solidFill>
                          <a:latin typeface="Cambria Math" panose="02040503050406030204" pitchFamily="18" charset="0"/>
                        </a:rPr>
                        <m:t> </m:t>
                      </m:r>
                      <m:r>
                        <m:rPr>
                          <m:sty m:val="p"/>
                        </m:rPr>
                        <a:rPr lang="en-US" sz="2400" b="0" i="0" smtClean="0">
                          <a:solidFill>
                            <a:schemeClr val="bg1"/>
                          </a:solidFill>
                          <a:latin typeface="Cambria Math" panose="02040503050406030204" pitchFamily="18" charset="0"/>
                        </a:rPr>
                        <m:t>observations</m:t>
                      </m:r>
                    </m:oMath>
                  </m:oMathPara>
                </a14:m>
                <a:endParaRPr lang="en-US" sz="2400" dirty="0">
                  <a:solidFill>
                    <a:schemeClr val="bg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𝑤</m:t>
                          </m:r>
                        </m:e>
                        <m:sub>
                          <m:r>
                            <a:rPr lang="en-US" sz="2400" b="0" i="1" smtClean="0">
                              <a:solidFill>
                                <a:schemeClr val="bg1"/>
                              </a:solidFill>
                              <a:latin typeface="Cambria Math" panose="02040503050406030204" pitchFamily="18" charset="0"/>
                            </a:rPr>
                            <m:t>𝑖</m:t>
                          </m:r>
                        </m:sub>
                      </m:sSub>
                      <m:r>
                        <a:rPr lang="en-US" sz="2400" b="0" i="1" smtClean="0">
                          <a:solidFill>
                            <a:schemeClr val="bg1"/>
                          </a:solidFill>
                          <a:latin typeface="Cambria Math" panose="02040503050406030204" pitchFamily="18" charset="0"/>
                        </a:rPr>
                        <m:t>:</m:t>
                      </m:r>
                      <m:sSup>
                        <m:sSupPr>
                          <m:ctrlPr>
                            <a:rPr lang="en-US" sz="2400" b="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rPr>
                            <m:t>𝑖</m:t>
                          </m:r>
                        </m:e>
                        <m:sup>
                          <m:r>
                            <a:rPr lang="en-US" sz="2400" b="0" i="1" smtClean="0">
                              <a:solidFill>
                                <a:schemeClr val="bg1"/>
                              </a:solidFill>
                              <a:latin typeface="Cambria Math" panose="02040503050406030204" pitchFamily="18" charset="0"/>
                            </a:rPr>
                            <m:t>𝑡h</m:t>
                          </m:r>
                        </m:sup>
                      </m:sSup>
                      <m:r>
                        <a:rPr lang="en-US" sz="2400" b="0" i="0" smtClean="0">
                          <a:solidFill>
                            <a:schemeClr val="bg1"/>
                          </a:solidFill>
                          <a:latin typeface="Cambria Math" panose="02040503050406030204" pitchFamily="18" charset="0"/>
                        </a:rPr>
                        <m:t> </m:t>
                      </m:r>
                      <m:r>
                        <m:rPr>
                          <m:sty m:val="p"/>
                        </m:rPr>
                        <a:rPr lang="en-US" sz="2400" b="0" i="0" smtClean="0">
                          <a:solidFill>
                            <a:schemeClr val="bg1"/>
                          </a:solidFill>
                          <a:latin typeface="Cambria Math" panose="02040503050406030204" pitchFamily="18" charset="0"/>
                        </a:rPr>
                        <m:t>weight</m:t>
                      </m:r>
                    </m:oMath>
                  </m:oMathPara>
                </a14:m>
                <a:endParaRPr lang="en-US" sz="2400" dirty="0">
                  <a:solidFill>
                    <a:schemeClr val="bg1"/>
                  </a:solidFill>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m:rPr>
                          <m:sty m:val="p"/>
                        </m:rPr>
                        <a:rPr lang="en-US" sz="2400" b="0" i="0" smtClean="0">
                          <a:solidFill>
                            <a:schemeClr val="bg1"/>
                          </a:solidFill>
                          <a:latin typeface="Cambria Math" panose="02040503050406030204" pitchFamily="18" charset="0"/>
                        </a:rPr>
                        <m:t>Weighted</m:t>
                      </m:r>
                      <m:r>
                        <a:rPr lang="en-US" sz="2400" b="0" i="0" smtClean="0">
                          <a:solidFill>
                            <a:schemeClr val="bg1"/>
                          </a:solidFill>
                          <a:latin typeface="Cambria Math" panose="02040503050406030204" pitchFamily="18" charset="0"/>
                        </a:rPr>
                        <m:t> </m:t>
                      </m:r>
                      <m:r>
                        <m:rPr>
                          <m:sty m:val="p"/>
                        </m:rPr>
                        <a:rPr lang="en-US" sz="2400" i="0" smtClean="0">
                          <a:solidFill>
                            <a:schemeClr val="bg1"/>
                          </a:solidFill>
                          <a:latin typeface="Cambria Math" panose="02040503050406030204" pitchFamily="18" charset="0"/>
                        </a:rPr>
                        <m:t>M</m:t>
                      </m:r>
                      <m:r>
                        <m:rPr>
                          <m:sty m:val="p"/>
                        </m:rPr>
                        <a:rPr lang="en-US" sz="2400" b="0" i="0" smtClean="0">
                          <a:solidFill>
                            <a:schemeClr val="bg1"/>
                          </a:solidFill>
                          <a:latin typeface="Cambria Math" panose="02040503050406030204" pitchFamily="18" charset="0"/>
                        </a:rPr>
                        <m:t>SE</m:t>
                      </m:r>
                      <m:r>
                        <a:rPr lang="en-US" sz="2400" b="0" i="1" smtClean="0">
                          <a:solidFill>
                            <a:schemeClr val="bg1"/>
                          </a:solidFill>
                          <a:latin typeface="Cambria Math" panose="02040503050406030204" pitchFamily="18" charset="0"/>
                        </a:rPr>
                        <m:t>=</m:t>
                      </m:r>
                      <m:f>
                        <m:fPr>
                          <m:ctrlPr>
                            <a:rPr lang="en-US" sz="2400" b="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1</m:t>
                          </m:r>
                        </m:num>
                        <m:den>
                          <m:r>
                            <a:rPr lang="en-US" sz="2400" b="0" i="1" smtClean="0">
                              <a:solidFill>
                                <a:schemeClr val="bg1"/>
                              </a:solidFill>
                              <a:latin typeface="Cambria Math" panose="02040503050406030204" pitchFamily="18" charset="0"/>
                            </a:rPr>
                            <m:t>𝑁</m:t>
                          </m:r>
                        </m:den>
                      </m:f>
                      <m:nary>
                        <m:naryPr>
                          <m:chr m:val="∑"/>
                          <m:ctrlPr>
                            <a:rPr lang="en-US" sz="2400" i="1">
                              <a:solidFill>
                                <a:schemeClr val="bg1"/>
                              </a:solidFill>
                              <a:latin typeface="Cambria Math" panose="02040503050406030204" pitchFamily="18" charset="0"/>
                            </a:rPr>
                          </m:ctrlPr>
                        </m:naryPr>
                        <m:sub>
                          <m:r>
                            <m:rPr>
                              <m:brk m:alnAt="23"/>
                            </m:rPr>
                            <a:rPr lang="en-US" sz="2400" i="1">
                              <a:solidFill>
                                <a:schemeClr val="bg1"/>
                              </a:solidFill>
                              <a:latin typeface="Cambria Math" panose="02040503050406030204" pitchFamily="18" charset="0"/>
                            </a:rPr>
                            <m:t>𝑖</m:t>
                          </m:r>
                          <m:r>
                            <a:rPr lang="en-US" sz="2400" i="1">
                              <a:solidFill>
                                <a:schemeClr val="bg1"/>
                              </a:solidFill>
                              <a:latin typeface="Cambria Math" panose="02040503050406030204" pitchFamily="18" charset="0"/>
                            </a:rPr>
                            <m:t>=1</m:t>
                          </m:r>
                        </m:sub>
                        <m:sup>
                          <m:r>
                            <a:rPr lang="en-US" sz="2400" b="0" i="1" smtClean="0">
                              <a:solidFill>
                                <a:schemeClr val="bg1"/>
                              </a:solidFill>
                              <a:latin typeface="Cambria Math" panose="02040503050406030204" pitchFamily="18" charset="0"/>
                            </a:rPr>
                            <m:t>𝑁</m:t>
                          </m:r>
                        </m:sup>
                        <m:e>
                          <m:sSup>
                            <m:sSupPr>
                              <m:ctrlPr>
                                <a:rPr lang="en-US" sz="2400" b="0" i="1" smtClean="0">
                                  <a:solidFill>
                                    <a:schemeClr val="bg1"/>
                                  </a:solidFill>
                                  <a:latin typeface="Cambria Math" panose="02040503050406030204" pitchFamily="18" charset="0"/>
                                </a:rPr>
                              </m:ctrlPr>
                            </m:sSupPr>
                            <m:e>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𝑤</m:t>
                                  </m:r>
                                </m:e>
                                <m:sub>
                                  <m:r>
                                    <a:rPr lang="en-US" sz="2400" b="0" i="1" smtClean="0">
                                      <a:solidFill>
                                        <a:schemeClr val="bg1"/>
                                      </a:solidFill>
                                      <a:latin typeface="Cambria Math" panose="02040503050406030204" pitchFamily="18" charset="0"/>
                                    </a:rPr>
                                    <m:t>𝑖</m:t>
                                  </m:r>
                                </m:sub>
                              </m:sSub>
                              <m:r>
                                <a:rPr lang="en-US" sz="2400" b="0" i="1" smtClean="0">
                                  <a:solidFill>
                                    <a:schemeClr val="bg1"/>
                                  </a:solidFill>
                                  <a:latin typeface="Cambria Math" panose="02040503050406030204" pitchFamily="18" charset="0"/>
                                </a:rPr>
                                <m:t>⋅</m:t>
                              </m:r>
                              <m:d>
                                <m:dPr>
                                  <m:ctrlPr>
                                    <a:rPr lang="en-US" sz="2400" b="0" i="1" smtClean="0">
                                      <a:solidFill>
                                        <a:schemeClr val="bg1"/>
                                      </a:solidFill>
                                      <a:latin typeface="Cambria Math" panose="02040503050406030204" pitchFamily="18" charset="0"/>
                                    </a:rPr>
                                  </m:ctrlPr>
                                </m:dPr>
                                <m:e>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𝑦</m:t>
                                      </m:r>
                                    </m:e>
                                    <m:sub>
                                      <m:r>
                                        <a:rPr lang="en-US" sz="2400" b="0" i="1" smtClean="0">
                                          <a:solidFill>
                                            <a:schemeClr val="bg1"/>
                                          </a:solidFill>
                                          <a:latin typeface="Cambria Math" panose="02040503050406030204" pitchFamily="18" charset="0"/>
                                        </a:rPr>
                                        <m:t>𝑖</m:t>
                                      </m:r>
                                    </m:sub>
                                  </m:sSub>
                                  <m:r>
                                    <a:rPr lang="en-US" sz="2400" b="0" i="1" smtClean="0">
                                      <a:solidFill>
                                        <a:schemeClr val="bg1"/>
                                      </a:solidFill>
                                      <a:latin typeface="Cambria Math" panose="02040503050406030204" pitchFamily="18" charset="0"/>
                                    </a:rPr>
                                    <m:t>−</m:t>
                                  </m:r>
                                  <m:acc>
                                    <m:accPr>
                                      <m:chr m:val="̂"/>
                                      <m:ctrlPr>
                                        <a:rPr lang="en-US" sz="2400" b="0" i="1" smtClean="0">
                                          <a:solidFill>
                                            <a:schemeClr val="bg1"/>
                                          </a:solidFill>
                                          <a:latin typeface="Cambria Math" panose="02040503050406030204" pitchFamily="18" charset="0"/>
                                        </a:rPr>
                                      </m:ctrlPr>
                                    </m:accPr>
                                    <m:e>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𝑦</m:t>
                                          </m:r>
                                        </m:e>
                                        <m:sub>
                                          <m:r>
                                            <a:rPr lang="en-US" sz="2400" b="0" i="1" smtClean="0">
                                              <a:solidFill>
                                                <a:schemeClr val="bg1"/>
                                              </a:solidFill>
                                              <a:latin typeface="Cambria Math" panose="02040503050406030204" pitchFamily="18" charset="0"/>
                                            </a:rPr>
                                            <m:t>𝑖</m:t>
                                          </m:r>
                                        </m:sub>
                                      </m:sSub>
                                    </m:e>
                                  </m:acc>
                                </m:e>
                              </m:d>
                            </m:e>
                            <m:sup>
                              <m:r>
                                <a:rPr lang="en-US" sz="2400" b="0" i="1" smtClean="0">
                                  <a:solidFill>
                                    <a:schemeClr val="bg1"/>
                                  </a:solidFill>
                                  <a:latin typeface="Cambria Math" panose="02040503050406030204" pitchFamily="18" charset="0"/>
                                </a:rPr>
                                <m:t>2</m:t>
                              </m:r>
                            </m:sup>
                          </m:sSup>
                        </m:e>
                      </m:nary>
                    </m:oMath>
                  </m:oMathPara>
                </a14:m>
              </a:p>
            </p:txBody>
          </p:sp>
        </mc:Choice>
        <mc:Fallback>
          <p:sp>
            <p:nvSpPr>
              <p:cNvPr id="3" name="TextBox 2">
                <a:extLst>
                  <a:ext uri="{FF2B5EF4-FFF2-40B4-BE49-F238E27FC236}">
                    <a16:creationId xmlns:a16="http://schemas.microsoft.com/office/drawing/2014/main" id="{FAE9AF7A-1022-AFCD-DCE1-B055F8EBE290}"/>
                  </a:ext>
                </a:extLst>
              </p:cNvPr>
              <p:cNvSpPr txBox="1">
                <a:spLocks noRot="1" noChangeAspect="1" noMove="1" noResize="1" noEditPoints="1" noAdjustHandles="1" noChangeArrowheads="1" noChangeShapeType="1" noTextEdit="1"/>
              </p:cNvSpPr>
              <p:nvPr/>
            </p:nvSpPr>
            <p:spPr>
              <a:xfrm>
                <a:off x="6493164" y="1891533"/>
                <a:ext cx="5240510" cy="2627771"/>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30261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9AB37-6F14-1491-9F2B-DEE60EA64654}"/>
              </a:ext>
            </a:extLst>
          </p:cNvPr>
          <p:cNvSpPr>
            <a:spLocks noGrp="1"/>
          </p:cNvSpPr>
          <p:nvPr>
            <p:ph type="title"/>
          </p:nvPr>
        </p:nvSpPr>
        <p:spPr>
          <a:xfrm>
            <a:off x="214858" y="54080"/>
            <a:ext cx="11413172" cy="1044609"/>
          </a:xfrm>
        </p:spPr>
        <p:txBody>
          <a:bodyPr>
            <a:noAutofit/>
          </a:bodyPr>
          <a:lstStyle/>
          <a:p>
            <a:r>
              <a:rPr lang="en-US" sz="4000" dirty="0"/>
              <a:t>Research Question</a:t>
            </a:r>
          </a:p>
        </p:txBody>
      </p:sp>
      <p:cxnSp>
        <p:nvCxnSpPr>
          <p:cNvPr id="8" name="Straight Connector 7">
            <a:extLst>
              <a:ext uri="{FF2B5EF4-FFF2-40B4-BE49-F238E27FC236}">
                <a16:creationId xmlns:a16="http://schemas.microsoft.com/office/drawing/2014/main" id="{4F2F83D4-5FE1-87FA-F8F9-9B940A09BF1E}"/>
              </a:ext>
            </a:extLst>
          </p:cNvPr>
          <p:cNvCxnSpPr>
            <a:cxnSpLocks/>
          </p:cNvCxnSpPr>
          <p:nvPr/>
        </p:nvCxnSpPr>
        <p:spPr>
          <a:xfrm>
            <a:off x="558494" y="1110316"/>
            <a:ext cx="10725901" cy="0"/>
          </a:xfrm>
          <a:prstGeom prst="line">
            <a:avLst/>
          </a:prstGeom>
          <a:ln w="38100"/>
        </p:spPr>
        <p:style>
          <a:lnRef idx="1">
            <a:schemeClr val="accent4"/>
          </a:lnRef>
          <a:fillRef idx="0">
            <a:schemeClr val="accent4"/>
          </a:fillRef>
          <a:effectRef idx="0">
            <a:schemeClr val="accent4"/>
          </a:effectRef>
          <a:fontRef idx="minor">
            <a:schemeClr val="tx1"/>
          </a:fontRef>
        </p:style>
      </p:cxnSp>
      <p:sp>
        <p:nvSpPr>
          <p:cNvPr id="12" name="Text Placeholder 3">
            <a:extLst>
              <a:ext uri="{FF2B5EF4-FFF2-40B4-BE49-F238E27FC236}">
                <a16:creationId xmlns:a16="http://schemas.microsoft.com/office/drawing/2014/main" id="{DD16316A-1855-B888-6459-3401C2047033}"/>
              </a:ext>
            </a:extLst>
          </p:cNvPr>
          <p:cNvSpPr>
            <a:spLocks noGrp="1"/>
          </p:cNvSpPr>
          <p:nvPr>
            <p:ph type="body" sz="half" idx="2"/>
          </p:nvPr>
        </p:nvSpPr>
        <p:spPr>
          <a:xfrm>
            <a:off x="199708" y="1642794"/>
            <a:ext cx="9738619" cy="4499388"/>
          </a:xfrm>
        </p:spPr>
        <p:txBody>
          <a:bodyPr>
            <a:normAutofit/>
          </a:bodyPr>
          <a:lstStyle/>
          <a:p>
            <a:pPr marL="285750" indent="-285750" algn="l">
              <a:buFont typeface="Arial" panose="020B0604020202020204" pitchFamily="34" charset="0"/>
              <a:buChar char="•"/>
            </a:pPr>
            <a:r>
              <a:rPr lang="en-US" sz="2000" dirty="0"/>
              <a:t>Can Custom Loss Functions that place more importance on dry fuels be used to improve predictions of wildfire Rate of Spread?</a:t>
            </a:r>
          </a:p>
          <a:p>
            <a:pPr marL="285750" indent="-285750" algn="l">
              <a:buFont typeface="Arial" panose="020B0604020202020204" pitchFamily="34" charset="0"/>
              <a:buChar char="•"/>
            </a:pPr>
            <a:endParaRPr lang="en-US" sz="2000" dirty="0"/>
          </a:p>
          <a:p>
            <a:pPr marL="285750" indent="-285750" algn="l">
              <a:buFont typeface="Arial" panose="020B0604020202020204" pitchFamily="34" charset="0"/>
              <a:buChar char="•"/>
            </a:pPr>
            <a:r>
              <a:rPr lang="en-US" sz="2000" dirty="0"/>
              <a:t>Analysis Overview:</a:t>
            </a:r>
          </a:p>
          <a:p>
            <a:pPr marL="742950" lvl="1" indent="-285750">
              <a:buFont typeface="Arial" panose="020B0604020202020204" pitchFamily="34" charset="0"/>
              <a:buChar char="•"/>
            </a:pPr>
            <a:r>
              <a:rPr lang="en-US" sz="1800" dirty="0"/>
              <a:t>Collect observations of FMC and key predictors</a:t>
            </a:r>
          </a:p>
          <a:p>
            <a:pPr marL="742950" lvl="1" indent="-285750">
              <a:buFont typeface="Arial" panose="020B0604020202020204" pitchFamily="34" charset="0"/>
              <a:buChar char="•"/>
            </a:pPr>
            <a:r>
              <a:rPr lang="en-US" sz="1800" dirty="0"/>
              <a:t>Train multiple ML models using different custom loss functions</a:t>
            </a:r>
          </a:p>
          <a:p>
            <a:pPr marL="742950" lvl="1" indent="-285750">
              <a:buFont typeface="Arial" panose="020B0604020202020204" pitchFamily="34" charset="0"/>
              <a:buChar char="•"/>
            </a:pPr>
            <a:r>
              <a:rPr lang="en-US" sz="1800" dirty="0"/>
              <a:t>Analyze which loss functions lead to the best ROS predictions </a:t>
            </a:r>
            <a:br>
              <a:rPr lang="en-US" sz="1800" dirty="0"/>
            </a:br>
            <a:r>
              <a:rPr lang="en-US" sz="1800" dirty="0"/>
              <a:t>based on RMSE on test set</a:t>
            </a:r>
          </a:p>
        </p:txBody>
      </p:sp>
      <p:pic>
        <p:nvPicPr>
          <p:cNvPr id="5" name="Picture 4" descr="A graph of a fuel model&#10;&#10;Description automatically generated with medium confidence">
            <a:extLst>
              <a:ext uri="{FF2B5EF4-FFF2-40B4-BE49-F238E27FC236}">
                <a16:creationId xmlns:a16="http://schemas.microsoft.com/office/drawing/2014/main" id="{D020FB76-27D0-F91A-044D-979ACB40CE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9981" y="2540000"/>
            <a:ext cx="3938049" cy="2953537"/>
          </a:xfrm>
          <a:prstGeom prst="rect">
            <a:avLst/>
          </a:prstGeom>
        </p:spPr>
      </p:pic>
    </p:spTree>
    <p:extLst>
      <p:ext uri="{BB962C8B-B14F-4D97-AF65-F5344CB8AC3E}">
        <p14:creationId xmlns:p14="http://schemas.microsoft.com/office/powerpoint/2010/main" val="26243803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9AB37-6F14-1491-9F2B-DEE60EA64654}"/>
              </a:ext>
            </a:extLst>
          </p:cNvPr>
          <p:cNvSpPr>
            <a:spLocks noGrp="1"/>
          </p:cNvSpPr>
          <p:nvPr>
            <p:ph type="title"/>
          </p:nvPr>
        </p:nvSpPr>
        <p:spPr>
          <a:xfrm>
            <a:off x="214858" y="54080"/>
            <a:ext cx="11413172" cy="1044609"/>
          </a:xfrm>
        </p:spPr>
        <p:txBody>
          <a:bodyPr>
            <a:noAutofit/>
          </a:bodyPr>
          <a:lstStyle/>
          <a:p>
            <a:r>
              <a:rPr lang="en-US" sz="4000" dirty="0"/>
              <a:t>Data Collection</a:t>
            </a:r>
          </a:p>
        </p:txBody>
      </p:sp>
      <p:cxnSp>
        <p:nvCxnSpPr>
          <p:cNvPr id="8" name="Straight Connector 7">
            <a:extLst>
              <a:ext uri="{FF2B5EF4-FFF2-40B4-BE49-F238E27FC236}">
                <a16:creationId xmlns:a16="http://schemas.microsoft.com/office/drawing/2014/main" id="{4F2F83D4-5FE1-87FA-F8F9-9B940A09BF1E}"/>
              </a:ext>
            </a:extLst>
          </p:cNvPr>
          <p:cNvCxnSpPr>
            <a:cxnSpLocks/>
          </p:cNvCxnSpPr>
          <p:nvPr/>
        </p:nvCxnSpPr>
        <p:spPr>
          <a:xfrm>
            <a:off x="558494" y="1110316"/>
            <a:ext cx="10725901" cy="0"/>
          </a:xfrm>
          <a:prstGeom prst="line">
            <a:avLst/>
          </a:prstGeom>
          <a:ln w="38100"/>
        </p:spPr>
        <p:style>
          <a:lnRef idx="1">
            <a:schemeClr val="accent4"/>
          </a:lnRef>
          <a:fillRef idx="0">
            <a:schemeClr val="accent4"/>
          </a:fillRef>
          <a:effectRef idx="0">
            <a:schemeClr val="accent4"/>
          </a:effectRef>
          <a:fontRef idx="minor">
            <a:schemeClr val="tx1"/>
          </a:fontRef>
        </p:style>
      </p:cxnSp>
      <p:sp>
        <p:nvSpPr>
          <p:cNvPr id="12" name="Text Placeholder 3">
            <a:extLst>
              <a:ext uri="{FF2B5EF4-FFF2-40B4-BE49-F238E27FC236}">
                <a16:creationId xmlns:a16="http://schemas.microsoft.com/office/drawing/2014/main" id="{DD16316A-1855-B888-6459-3401C2047033}"/>
              </a:ext>
            </a:extLst>
          </p:cNvPr>
          <p:cNvSpPr>
            <a:spLocks noGrp="1"/>
          </p:cNvSpPr>
          <p:nvPr>
            <p:ph type="body" sz="half" idx="2"/>
          </p:nvPr>
        </p:nvSpPr>
        <p:spPr>
          <a:xfrm>
            <a:off x="214858" y="1374941"/>
            <a:ext cx="5530160" cy="1423678"/>
          </a:xfrm>
        </p:spPr>
        <p:txBody>
          <a:bodyPr>
            <a:normAutofit lnSpcReduction="10000"/>
          </a:bodyPr>
          <a:lstStyle/>
          <a:p>
            <a:pPr marL="285750" indent="-285750" algn="l">
              <a:buFont typeface="Arial" panose="020B0604020202020204" pitchFamily="34" charset="0"/>
              <a:buChar char="•"/>
            </a:pPr>
            <a:r>
              <a:rPr lang="en-US" sz="2000" dirty="0"/>
              <a:t>Observations were collected from all RAWS within the Rocky Mountain region</a:t>
            </a:r>
          </a:p>
          <a:p>
            <a:pPr marL="285750" indent="-285750" algn="l">
              <a:buFont typeface="Arial" panose="020B0604020202020204" pitchFamily="34" charset="0"/>
              <a:buChar char="•"/>
            </a:pPr>
            <a:r>
              <a:rPr lang="en-US" sz="2000" dirty="0"/>
              <a:t>1 year of FMC and predictor data collected from May 2023 through May 2024</a:t>
            </a:r>
          </a:p>
          <a:p>
            <a:pPr marL="285750" indent="-285750" algn="l">
              <a:buFont typeface="Arial" panose="020B0604020202020204" pitchFamily="34" charset="0"/>
              <a:buChar char="•"/>
            </a:pPr>
            <a:endParaRPr lang="en-US" sz="2000" dirty="0"/>
          </a:p>
        </p:txBody>
      </p:sp>
      <p:pic>
        <p:nvPicPr>
          <p:cNvPr id="6" name="Picture 5" descr="A map of the united states with blue dots&#10;&#10;Description automatically generated">
            <a:extLst>
              <a:ext uri="{FF2B5EF4-FFF2-40B4-BE49-F238E27FC236}">
                <a16:creationId xmlns:a16="http://schemas.microsoft.com/office/drawing/2014/main" id="{D492B8CC-920F-73C4-5BD9-60FD81B194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5100" y="2995464"/>
            <a:ext cx="4761345" cy="3571009"/>
          </a:xfrm>
          <a:prstGeom prst="rect">
            <a:avLst/>
          </a:prstGeom>
        </p:spPr>
      </p:pic>
      <p:pic>
        <p:nvPicPr>
          <p:cNvPr id="9" name="Picture 8" descr="A map with blue dots&#10;&#10;Description automatically generated">
            <a:extLst>
              <a:ext uri="{FF2B5EF4-FFF2-40B4-BE49-F238E27FC236}">
                <a16:creationId xmlns:a16="http://schemas.microsoft.com/office/drawing/2014/main" id="{7A96280D-87EA-1479-8F24-681CAE055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5557" y="2995463"/>
            <a:ext cx="4761345" cy="3571009"/>
          </a:xfrm>
          <a:prstGeom prst="rect">
            <a:avLst/>
          </a:prstGeom>
        </p:spPr>
      </p:pic>
      <p:sp>
        <p:nvSpPr>
          <p:cNvPr id="10" name="TextBox 9">
            <a:extLst>
              <a:ext uri="{FF2B5EF4-FFF2-40B4-BE49-F238E27FC236}">
                <a16:creationId xmlns:a16="http://schemas.microsoft.com/office/drawing/2014/main" id="{7721AA49-3610-11BE-867D-3FD49613955B}"/>
              </a:ext>
            </a:extLst>
          </p:cNvPr>
          <p:cNvSpPr txBox="1"/>
          <p:nvPr/>
        </p:nvSpPr>
        <p:spPr>
          <a:xfrm>
            <a:off x="9282545" y="6566472"/>
            <a:ext cx="1847273" cy="276999"/>
          </a:xfrm>
          <a:prstGeom prst="rect">
            <a:avLst/>
          </a:prstGeom>
          <a:noFill/>
        </p:spPr>
        <p:txBody>
          <a:bodyPr wrap="square">
            <a:spAutoFit/>
          </a:bodyPr>
          <a:lstStyle/>
          <a:p>
            <a:r>
              <a:rPr lang="en-US" sz="1200" dirty="0"/>
              <a:t>Rocky Mountain GACC</a:t>
            </a:r>
          </a:p>
        </p:txBody>
      </p:sp>
      <p:sp>
        <p:nvSpPr>
          <p:cNvPr id="11" name="Text Placeholder 3">
            <a:extLst>
              <a:ext uri="{FF2B5EF4-FFF2-40B4-BE49-F238E27FC236}">
                <a16:creationId xmlns:a16="http://schemas.microsoft.com/office/drawing/2014/main" id="{2A554E37-EA8B-7FC4-81A8-2E5EF843F345}"/>
              </a:ext>
            </a:extLst>
          </p:cNvPr>
          <p:cNvSpPr txBox="1">
            <a:spLocks/>
          </p:cNvSpPr>
          <p:nvPr/>
        </p:nvSpPr>
        <p:spPr>
          <a:xfrm>
            <a:off x="6204640" y="1341051"/>
            <a:ext cx="5530160" cy="1423678"/>
          </a:xfrm>
          <a:prstGeom prst="rect">
            <a:avLst/>
          </a:prstGeom>
          <a:effectLst>
            <a:outerShdw blurRad="25400" dir="17880000">
              <a:srgbClr val="000000">
                <a:alpha val="46000"/>
              </a:srgbClr>
            </a:outerShdw>
          </a:effectLst>
        </p:spPr>
        <p:txBody>
          <a:bodyPr vert="horz" lIns="91440" tIns="45720" rIns="91440" bIns="45720" rtlCol="0" anchor="t">
            <a:normAutofit lnSpcReduction="10000"/>
          </a:bodyPr>
          <a:lstStyle>
            <a:lvl1pPr marL="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457200" indent="0" algn="l" defTabSz="457200" rtl="0" eaLnBrk="1" latinLnBrk="0" hangingPunct="1">
              <a:spcBef>
                <a:spcPct val="20000"/>
              </a:spcBef>
              <a:spcAft>
                <a:spcPts val="600"/>
              </a:spcAft>
              <a:buClr>
                <a:schemeClr val="tx2"/>
              </a:buClr>
              <a:buSzPct val="70000"/>
              <a:buFont typeface="Wingdings 2" charset="2"/>
              <a:buNone/>
              <a:defRPr sz="12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914400" indent="0" algn="l" defTabSz="457200" rtl="0" eaLnBrk="1" latinLnBrk="0" hangingPunct="1">
              <a:spcBef>
                <a:spcPct val="20000"/>
              </a:spcBef>
              <a:spcAft>
                <a:spcPts val="600"/>
              </a:spcAft>
              <a:buClr>
                <a:schemeClr val="tx2"/>
              </a:buClr>
              <a:buSzPct val="70000"/>
              <a:buFont typeface="Wingdings 2" charset="2"/>
              <a:buNone/>
              <a:defRPr sz="1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71600" indent="0" algn="l" defTabSz="457200" rtl="0" eaLnBrk="1" latinLnBrk="0" hangingPunct="1">
              <a:spcBef>
                <a:spcPct val="20000"/>
              </a:spcBef>
              <a:spcAft>
                <a:spcPts val="600"/>
              </a:spcAft>
              <a:buClr>
                <a:schemeClr val="tx2"/>
              </a:buClr>
              <a:buSzPct val="70000"/>
              <a:buFont typeface="Wingdings 2" charset="2"/>
              <a:buNone/>
              <a:defRPr sz="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828800" indent="0" algn="l" defTabSz="457200" rtl="0" eaLnBrk="1" latinLnBrk="0" hangingPunct="1">
              <a:spcBef>
                <a:spcPct val="20000"/>
              </a:spcBef>
              <a:spcAft>
                <a:spcPts val="600"/>
              </a:spcAft>
              <a:buClr>
                <a:schemeClr val="tx2"/>
              </a:buClr>
              <a:buSzPct val="70000"/>
              <a:buFont typeface="Wingdings 2" charset="2"/>
              <a:buNone/>
              <a:defRPr sz="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286000" indent="0" algn="l" defTabSz="457200" rtl="0" eaLnBrk="1" latinLnBrk="0" hangingPunct="1">
              <a:spcBef>
                <a:spcPct val="20000"/>
              </a:spcBef>
              <a:spcAft>
                <a:spcPts val="600"/>
              </a:spcAft>
              <a:buClr>
                <a:schemeClr val="tx2"/>
              </a:buClr>
              <a:buSzPct val="70000"/>
              <a:buFont typeface="Wingdings 2" charset="2"/>
              <a:buNone/>
              <a:defRPr sz="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743200" indent="0" algn="l" defTabSz="457200" rtl="0" eaLnBrk="1" latinLnBrk="0" hangingPunct="1">
              <a:spcBef>
                <a:spcPct val="20000"/>
              </a:spcBef>
              <a:spcAft>
                <a:spcPts val="600"/>
              </a:spcAft>
              <a:buClr>
                <a:schemeClr val="tx2"/>
              </a:buClr>
              <a:buSzPct val="70000"/>
              <a:buFont typeface="Wingdings 2" charset="2"/>
              <a:buNone/>
              <a:defRPr sz="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3200400" indent="0" algn="l" defTabSz="457200" rtl="0" eaLnBrk="1" latinLnBrk="0" hangingPunct="1">
              <a:spcBef>
                <a:spcPct val="20000"/>
              </a:spcBef>
              <a:spcAft>
                <a:spcPts val="600"/>
              </a:spcAft>
              <a:buClr>
                <a:schemeClr val="tx2"/>
              </a:buClr>
              <a:buSzPct val="70000"/>
              <a:buFont typeface="Wingdings 2" charset="2"/>
              <a:buNone/>
              <a:defRPr sz="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657600" indent="0" algn="l" defTabSz="457200" rtl="0" eaLnBrk="1" latinLnBrk="0" hangingPunct="1">
              <a:spcBef>
                <a:spcPct val="20000"/>
              </a:spcBef>
              <a:spcAft>
                <a:spcPts val="600"/>
              </a:spcAft>
              <a:buClr>
                <a:schemeClr val="tx2"/>
              </a:buClr>
              <a:buSzPct val="70000"/>
              <a:buFont typeface="Wingdings 2" charset="2"/>
              <a:buNone/>
              <a:defRPr sz="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285750" indent="-285750" algn="l">
              <a:buFont typeface="Arial" panose="020B0604020202020204" pitchFamily="34" charset="0"/>
              <a:buChar char="•"/>
            </a:pPr>
            <a:r>
              <a:rPr lang="en-US" sz="2000" dirty="0"/>
              <a:t>Synoptic data API used with Python software package </a:t>
            </a:r>
            <a:r>
              <a:rPr lang="en-US" sz="2000" dirty="0" err="1"/>
              <a:t>SynopticPy</a:t>
            </a:r>
            <a:endParaRPr lang="en-US" sz="2000" dirty="0"/>
          </a:p>
          <a:p>
            <a:pPr marL="285750" indent="-285750" algn="l">
              <a:buFont typeface="Arial" panose="020B0604020202020204" pitchFamily="34" charset="0"/>
              <a:buChar char="•"/>
            </a:pPr>
            <a:r>
              <a:rPr lang="en-US" sz="2000" dirty="0"/>
              <a:t>Data was filtered for missing and erroneous values</a:t>
            </a:r>
          </a:p>
          <a:p>
            <a:pPr marL="285750" indent="-285750" algn="l">
              <a:buFont typeface="Arial" panose="020B0604020202020204" pitchFamily="34" charset="0"/>
              <a:buChar char="•"/>
            </a:pPr>
            <a:endParaRPr lang="en-US" sz="2000" dirty="0"/>
          </a:p>
        </p:txBody>
      </p:sp>
    </p:spTree>
    <p:extLst>
      <p:ext uri="{BB962C8B-B14F-4D97-AF65-F5344CB8AC3E}">
        <p14:creationId xmlns:p14="http://schemas.microsoft.com/office/powerpoint/2010/main" val="698686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9AB37-6F14-1491-9F2B-DEE60EA64654}"/>
              </a:ext>
            </a:extLst>
          </p:cNvPr>
          <p:cNvSpPr>
            <a:spLocks noGrp="1"/>
          </p:cNvSpPr>
          <p:nvPr>
            <p:ph type="title"/>
          </p:nvPr>
        </p:nvSpPr>
        <p:spPr>
          <a:xfrm>
            <a:off x="214858" y="54080"/>
            <a:ext cx="11413172" cy="1044609"/>
          </a:xfrm>
        </p:spPr>
        <p:txBody>
          <a:bodyPr>
            <a:noAutofit/>
          </a:bodyPr>
          <a:lstStyle/>
          <a:p>
            <a:r>
              <a:rPr lang="en-US" sz="4000" dirty="0"/>
              <a:t>Data Summary</a:t>
            </a:r>
          </a:p>
        </p:txBody>
      </p:sp>
      <p:cxnSp>
        <p:nvCxnSpPr>
          <p:cNvPr id="8" name="Straight Connector 7">
            <a:extLst>
              <a:ext uri="{FF2B5EF4-FFF2-40B4-BE49-F238E27FC236}">
                <a16:creationId xmlns:a16="http://schemas.microsoft.com/office/drawing/2014/main" id="{4F2F83D4-5FE1-87FA-F8F9-9B940A09BF1E}"/>
              </a:ext>
            </a:extLst>
          </p:cNvPr>
          <p:cNvCxnSpPr>
            <a:cxnSpLocks/>
          </p:cNvCxnSpPr>
          <p:nvPr/>
        </p:nvCxnSpPr>
        <p:spPr>
          <a:xfrm>
            <a:off x="558494" y="1110316"/>
            <a:ext cx="10725901" cy="0"/>
          </a:xfrm>
          <a:prstGeom prst="line">
            <a:avLst/>
          </a:prstGeom>
          <a:ln w="38100"/>
        </p:spPr>
        <p:style>
          <a:lnRef idx="1">
            <a:schemeClr val="accent4"/>
          </a:lnRef>
          <a:fillRef idx="0">
            <a:schemeClr val="accent4"/>
          </a:fillRef>
          <a:effectRef idx="0">
            <a:schemeClr val="accent4"/>
          </a:effectRef>
          <a:fontRef idx="minor">
            <a:schemeClr val="tx1"/>
          </a:fontRef>
        </p:style>
      </p:cxnSp>
      <p:sp>
        <p:nvSpPr>
          <p:cNvPr id="12" name="Text Placeholder 3">
            <a:extLst>
              <a:ext uri="{FF2B5EF4-FFF2-40B4-BE49-F238E27FC236}">
                <a16:creationId xmlns:a16="http://schemas.microsoft.com/office/drawing/2014/main" id="{DD16316A-1855-B888-6459-3401C2047033}"/>
              </a:ext>
            </a:extLst>
          </p:cNvPr>
          <p:cNvSpPr>
            <a:spLocks noGrp="1"/>
          </p:cNvSpPr>
          <p:nvPr>
            <p:ph type="body" sz="half" idx="2"/>
          </p:nvPr>
        </p:nvSpPr>
        <p:spPr>
          <a:xfrm>
            <a:off x="199708" y="1642794"/>
            <a:ext cx="5526837" cy="4841133"/>
          </a:xfrm>
        </p:spPr>
        <p:txBody>
          <a:bodyPr>
            <a:normAutofit/>
          </a:bodyPr>
          <a:lstStyle/>
          <a:p>
            <a:pPr marL="285750" indent="-285750" algn="l">
              <a:buFont typeface="Arial" panose="020B0604020202020204" pitchFamily="34" charset="0"/>
              <a:buChar char="•"/>
            </a:pPr>
            <a:r>
              <a:rPr lang="en-US" sz="2000" dirty="0"/>
              <a:t>875,130 total observations collected</a:t>
            </a:r>
          </a:p>
          <a:p>
            <a:pPr marL="285750" indent="-285750" algn="l">
              <a:buFont typeface="Arial" panose="020B0604020202020204" pitchFamily="34" charset="0"/>
              <a:buChar char="•"/>
            </a:pPr>
            <a:r>
              <a:rPr lang="en-US" sz="2000" dirty="0"/>
              <a:t>Equilibrium Moisture calculated </a:t>
            </a:r>
            <a:br>
              <a:rPr lang="en-US" sz="2000" dirty="0"/>
            </a:br>
            <a:r>
              <a:rPr lang="en-US" sz="2000" dirty="0"/>
              <a:t>from RH and T</a:t>
            </a:r>
          </a:p>
          <a:p>
            <a:pPr marL="285750" indent="-285750" algn="l">
              <a:buFont typeface="Arial" panose="020B0604020202020204" pitchFamily="34" charset="0"/>
              <a:buChar char="•"/>
            </a:pPr>
            <a:r>
              <a:rPr lang="en-US" sz="2000" dirty="0"/>
              <a:t>Physical characteristics of RAWS locations extracted, including elevation, longitude, and latitude </a:t>
            </a:r>
          </a:p>
          <a:p>
            <a:pPr marL="285750" indent="-285750" algn="l">
              <a:buFont typeface="Arial" panose="020B0604020202020204" pitchFamily="34" charset="0"/>
              <a:buChar char="•"/>
            </a:pPr>
            <a:r>
              <a:rPr lang="en-US" sz="2000" dirty="0"/>
              <a:t>Day of year (1-365) and hour of day (0-23) extracted from time record of observations</a:t>
            </a:r>
          </a:p>
          <a:p>
            <a:pPr marL="285750" indent="-285750" algn="l">
              <a:buFont typeface="Arial" panose="020B0604020202020204" pitchFamily="34" charset="0"/>
              <a:buChar char="•"/>
            </a:pPr>
            <a:r>
              <a:rPr lang="en-US" sz="2000" dirty="0"/>
              <a:t>A total of 9 predictor variables </a:t>
            </a:r>
            <a:br>
              <a:rPr lang="en-US" sz="2000" dirty="0"/>
            </a:br>
            <a:r>
              <a:rPr lang="en-US" sz="2000" dirty="0"/>
              <a:t>used for modeling</a:t>
            </a:r>
          </a:p>
          <a:p>
            <a:pPr marL="285750" indent="-285750" algn="l">
              <a:buFont typeface="Arial" panose="020B0604020202020204" pitchFamily="34" charset="0"/>
              <a:buChar char="•"/>
            </a:pPr>
            <a:endParaRPr lang="en-US" sz="2000" dirty="0"/>
          </a:p>
        </p:txBody>
      </p:sp>
      <p:graphicFrame>
        <p:nvGraphicFramePr>
          <p:cNvPr id="26" name="Table 25">
            <a:extLst>
              <a:ext uri="{FF2B5EF4-FFF2-40B4-BE49-F238E27FC236}">
                <a16:creationId xmlns:a16="http://schemas.microsoft.com/office/drawing/2014/main" id="{51EAC7EB-8D33-17E1-706A-CE37C1BD9B7B}"/>
              </a:ext>
            </a:extLst>
          </p:cNvPr>
          <p:cNvGraphicFramePr>
            <a:graphicFrameLocks noGrp="1"/>
          </p:cNvGraphicFramePr>
          <p:nvPr>
            <p:extLst>
              <p:ext uri="{D42A27DB-BD31-4B8C-83A1-F6EECF244321}">
                <p14:modId xmlns:p14="http://schemas.microsoft.com/office/powerpoint/2010/main" val="1075426646"/>
              </p:ext>
            </p:extLst>
          </p:nvPr>
        </p:nvGraphicFramePr>
        <p:xfrm>
          <a:off x="5615709" y="1997364"/>
          <a:ext cx="6468947" cy="3523981"/>
        </p:xfrm>
        <a:graphic>
          <a:graphicData uri="http://schemas.openxmlformats.org/drawingml/2006/table">
            <a:tbl>
              <a:tblPr firstRow="1">
                <a:tableStyleId>{93296810-A885-4BE3-A3E7-6D5BEEA58F35}</a:tableStyleId>
              </a:tblPr>
              <a:tblGrid>
                <a:gridCol w="1643753">
                  <a:extLst>
                    <a:ext uri="{9D8B030D-6E8A-4147-A177-3AD203B41FA5}">
                      <a16:colId xmlns:a16="http://schemas.microsoft.com/office/drawing/2014/main" val="1672846651"/>
                    </a:ext>
                  </a:extLst>
                </a:gridCol>
                <a:gridCol w="1451412">
                  <a:extLst>
                    <a:ext uri="{9D8B030D-6E8A-4147-A177-3AD203B41FA5}">
                      <a16:colId xmlns:a16="http://schemas.microsoft.com/office/drawing/2014/main" val="1531467493"/>
                    </a:ext>
                  </a:extLst>
                </a:gridCol>
                <a:gridCol w="3373782">
                  <a:extLst>
                    <a:ext uri="{9D8B030D-6E8A-4147-A177-3AD203B41FA5}">
                      <a16:colId xmlns:a16="http://schemas.microsoft.com/office/drawing/2014/main" val="440946364"/>
                    </a:ext>
                  </a:extLst>
                </a:gridCol>
              </a:tblGrid>
              <a:tr h="262729">
                <a:tc>
                  <a:txBody>
                    <a:bodyPr/>
                    <a:lstStyle/>
                    <a:p>
                      <a:r>
                        <a:rPr lang="en-US" sz="1500" b="1" dirty="0"/>
                        <a:t>Predictor Name</a:t>
                      </a:r>
                      <a:endParaRPr lang="en-US" sz="1500" dirty="0"/>
                    </a:p>
                  </a:txBody>
                  <a:tcPr marL="73804" marR="73804" marT="36902" marB="36902" anchor="ctr"/>
                </a:tc>
                <a:tc>
                  <a:txBody>
                    <a:bodyPr/>
                    <a:lstStyle/>
                    <a:p>
                      <a:r>
                        <a:rPr lang="en-US" sz="1500" b="1" dirty="0"/>
                        <a:t>Units</a:t>
                      </a:r>
                      <a:endParaRPr lang="en-US" sz="1500" dirty="0"/>
                    </a:p>
                  </a:txBody>
                  <a:tcPr marL="73804" marR="73804" marT="36902" marB="36902" anchor="ctr"/>
                </a:tc>
                <a:tc>
                  <a:txBody>
                    <a:bodyPr/>
                    <a:lstStyle/>
                    <a:p>
                      <a:r>
                        <a:rPr lang="en-US" sz="1500" b="1"/>
                        <a:t>Description</a:t>
                      </a:r>
                      <a:endParaRPr lang="en-US" sz="1500"/>
                    </a:p>
                  </a:txBody>
                  <a:tcPr marL="73804" marR="73804" marT="36902" marB="36902" anchor="ctr"/>
                </a:tc>
                <a:extLst>
                  <a:ext uri="{0D108BD9-81ED-4DB2-BD59-A6C34878D82A}">
                    <a16:rowId xmlns:a16="http://schemas.microsoft.com/office/drawing/2014/main" val="3662458738"/>
                  </a:ext>
                </a:extLst>
              </a:tr>
              <a:tr h="448849">
                <a:tc>
                  <a:txBody>
                    <a:bodyPr/>
                    <a:lstStyle/>
                    <a:p>
                      <a:r>
                        <a:rPr lang="en-US" sz="1500" dirty="0"/>
                        <a:t>Equilibrium Moisture</a:t>
                      </a:r>
                    </a:p>
                  </a:txBody>
                  <a:tcPr marL="73804" marR="73804" marT="36902" marB="36902" anchor="ctr"/>
                </a:tc>
                <a:tc>
                  <a:txBody>
                    <a:bodyPr/>
                    <a:lstStyle/>
                    <a:p>
                      <a:r>
                        <a:rPr lang="en-US" sz="1500"/>
                        <a:t>%</a:t>
                      </a:r>
                    </a:p>
                  </a:txBody>
                  <a:tcPr marL="73804" marR="73804" marT="36902" marB="36902" anchor="ctr"/>
                </a:tc>
                <a:tc>
                  <a:txBody>
                    <a:bodyPr/>
                    <a:lstStyle/>
                    <a:p>
                      <a:r>
                        <a:rPr lang="en-US" sz="1500" dirty="0"/>
                        <a:t>Derived from RH and temperature</a:t>
                      </a:r>
                    </a:p>
                  </a:txBody>
                  <a:tcPr marL="73804" marR="73804" marT="36902" marB="36902" anchor="ctr"/>
                </a:tc>
                <a:extLst>
                  <a:ext uri="{0D108BD9-81ED-4DB2-BD59-A6C34878D82A}">
                    <a16:rowId xmlns:a16="http://schemas.microsoft.com/office/drawing/2014/main" val="2336473219"/>
                  </a:ext>
                </a:extLst>
              </a:tr>
              <a:tr h="448849">
                <a:tc>
                  <a:txBody>
                    <a:bodyPr/>
                    <a:lstStyle/>
                    <a:p>
                      <a:r>
                        <a:rPr lang="en-US" sz="1500"/>
                        <a:t>Precipitation</a:t>
                      </a:r>
                    </a:p>
                  </a:txBody>
                  <a:tcPr marL="73804" marR="73804" marT="36902" marB="36902" anchor="ctr"/>
                </a:tc>
                <a:tc>
                  <a:txBody>
                    <a:bodyPr/>
                    <a:lstStyle/>
                    <a:p>
                      <a:r>
                        <a:rPr lang="en-US" sz="1500"/>
                        <a:t>mm/h</a:t>
                      </a:r>
                    </a:p>
                  </a:txBody>
                  <a:tcPr marL="73804" marR="73804" marT="36902" marB="36902" anchor="ctr"/>
                </a:tc>
                <a:tc>
                  <a:txBody>
                    <a:bodyPr/>
                    <a:lstStyle/>
                    <a:p>
                      <a:r>
                        <a:rPr lang="en-US" sz="1500" dirty="0"/>
                        <a:t>Calculated from all rain accumulated over the hour</a:t>
                      </a:r>
                    </a:p>
                  </a:txBody>
                  <a:tcPr marL="73804" marR="73804" marT="36902" marB="36902" anchor="ctr"/>
                </a:tc>
                <a:extLst>
                  <a:ext uri="{0D108BD9-81ED-4DB2-BD59-A6C34878D82A}">
                    <a16:rowId xmlns:a16="http://schemas.microsoft.com/office/drawing/2014/main" val="1302981330"/>
                  </a:ext>
                </a:extLst>
              </a:tr>
              <a:tr h="262729">
                <a:tc>
                  <a:txBody>
                    <a:bodyPr/>
                    <a:lstStyle/>
                    <a:p>
                      <a:r>
                        <a:rPr lang="en-US" sz="1500"/>
                        <a:t>Wind Speed</a:t>
                      </a:r>
                    </a:p>
                  </a:txBody>
                  <a:tcPr marL="73804" marR="73804" marT="36902" marB="36902" anchor="ctr"/>
                </a:tc>
                <a:tc>
                  <a:txBody>
                    <a:bodyPr/>
                    <a:lstStyle/>
                    <a:p>
                      <a:r>
                        <a:rPr lang="en-US" sz="1500"/>
                        <a:t>m/s</a:t>
                      </a:r>
                    </a:p>
                  </a:txBody>
                  <a:tcPr marL="73804" marR="73804" marT="36902" marB="36902" anchor="ctr"/>
                </a:tc>
                <a:tc>
                  <a:txBody>
                    <a:bodyPr/>
                    <a:lstStyle/>
                    <a:p>
                      <a:r>
                        <a:rPr lang="en-US" sz="1500" dirty="0"/>
                        <a:t>Wind speed at 20ft above from</a:t>
                      </a:r>
                    </a:p>
                  </a:txBody>
                  <a:tcPr marL="73804" marR="73804" marT="36902" marB="36902" anchor="ctr"/>
                </a:tc>
                <a:extLst>
                  <a:ext uri="{0D108BD9-81ED-4DB2-BD59-A6C34878D82A}">
                    <a16:rowId xmlns:a16="http://schemas.microsoft.com/office/drawing/2014/main" val="1588425403"/>
                  </a:ext>
                </a:extLst>
              </a:tr>
              <a:tr h="262729">
                <a:tc>
                  <a:txBody>
                    <a:bodyPr/>
                    <a:lstStyle/>
                    <a:p>
                      <a:r>
                        <a:rPr lang="en-US" sz="1500"/>
                        <a:t>Solar Radiation</a:t>
                      </a:r>
                    </a:p>
                  </a:txBody>
                  <a:tcPr marL="73804" marR="73804" marT="36902" marB="36902" anchor="ctr"/>
                </a:tc>
                <a:tc>
                  <a:txBody>
                    <a:bodyPr/>
                    <a:lstStyle/>
                    <a:p>
                      <a:r>
                        <a:rPr lang="en-US" sz="1500"/>
                        <a:t>kWh/m²</a:t>
                      </a:r>
                    </a:p>
                  </a:txBody>
                  <a:tcPr marL="73804" marR="73804" marT="36902" marB="36902" anchor="ctr"/>
                </a:tc>
                <a:tc>
                  <a:txBody>
                    <a:bodyPr/>
                    <a:lstStyle/>
                    <a:p>
                      <a:r>
                        <a:rPr lang="en-US" sz="1500" dirty="0"/>
                        <a:t>Downward shortwave radiation</a:t>
                      </a:r>
                    </a:p>
                  </a:txBody>
                  <a:tcPr marL="73804" marR="73804" marT="36902" marB="36902" anchor="ctr"/>
                </a:tc>
                <a:extLst>
                  <a:ext uri="{0D108BD9-81ED-4DB2-BD59-A6C34878D82A}">
                    <a16:rowId xmlns:a16="http://schemas.microsoft.com/office/drawing/2014/main" val="3954640306"/>
                  </a:ext>
                </a:extLst>
              </a:tr>
              <a:tr h="262729">
                <a:tc>
                  <a:txBody>
                    <a:bodyPr/>
                    <a:lstStyle/>
                    <a:p>
                      <a:r>
                        <a:rPr lang="en-US" sz="1500" dirty="0"/>
                        <a:t>Elevation</a:t>
                      </a:r>
                    </a:p>
                  </a:txBody>
                  <a:tcPr marL="73804" marR="73804" marT="36902" marB="36902" anchor="ctr"/>
                </a:tc>
                <a:tc>
                  <a:txBody>
                    <a:bodyPr/>
                    <a:lstStyle/>
                    <a:p>
                      <a:r>
                        <a:rPr lang="en-US" sz="1500" dirty="0"/>
                        <a:t>feet</a:t>
                      </a:r>
                    </a:p>
                  </a:txBody>
                  <a:tcPr marL="73804" marR="73804" marT="36902" marB="36902" anchor="ctr"/>
                </a:tc>
                <a:tc>
                  <a:txBody>
                    <a:bodyPr/>
                    <a:lstStyle/>
                    <a:p>
                      <a:r>
                        <a:rPr lang="en-US" sz="1500" dirty="0"/>
                        <a:t>Height above sea level</a:t>
                      </a:r>
                    </a:p>
                  </a:txBody>
                  <a:tcPr marL="73804" marR="73804" marT="36902" marB="36902" anchor="ctr"/>
                </a:tc>
                <a:extLst>
                  <a:ext uri="{0D108BD9-81ED-4DB2-BD59-A6C34878D82A}">
                    <a16:rowId xmlns:a16="http://schemas.microsoft.com/office/drawing/2014/main" val="3355077966"/>
                  </a:ext>
                </a:extLst>
              </a:tr>
              <a:tr h="262729">
                <a:tc>
                  <a:txBody>
                    <a:bodyPr/>
                    <a:lstStyle/>
                    <a:p>
                      <a:r>
                        <a:rPr lang="en-US" sz="1500" dirty="0"/>
                        <a:t>Hour</a:t>
                      </a:r>
                    </a:p>
                  </a:txBody>
                  <a:tcPr marL="73804" marR="73804" marT="36902" marB="36902" anchor="ctr"/>
                </a:tc>
                <a:tc>
                  <a:txBody>
                    <a:bodyPr/>
                    <a:lstStyle/>
                    <a:p>
                      <a:r>
                        <a:rPr lang="en-US" sz="1500"/>
                        <a:t>hours</a:t>
                      </a:r>
                    </a:p>
                  </a:txBody>
                  <a:tcPr marL="73804" marR="73804" marT="36902" marB="36902" anchor="ctr"/>
                </a:tc>
                <a:tc>
                  <a:txBody>
                    <a:bodyPr/>
                    <a:lstStyle/>
                    <a:p>
                      <a:r>
                        <a:rPr lang="en-US" sz="1500" dirty="0"/>
                        <a:t>From 0 to 23, UTC time</a:t>
                      </a:r>
                    </a:p>
                  </a:txBody>
                  <a:tcPr marL="73804" marR="73804" marT="36902" marB="36902" anchor="ctr"/>
                </a:tc>
                <a:extLst>
                  <a:ext uri="{0D108BD9-81ED-4DB2-BD59-A6C34878D82A}">
                    <a16:rowId xmlns:a16="http://schemas.microsoft.com/office/drawing/2014/main" val="3077022043"/>
                  </a:ext>
                </a:extLst>
              </a:tr>
              <a:tr h="345145">
                <a:tc>
                  <a:txBody>
                    <a:bodyPr/>
                    <a:lstStyle/>
                    <a:p>
                      <a:r>
                        <a:rPr lang="en-US" sz="1500" dirty="0"/>
                        <a:t>Day of Year</a:t>
                      </a:r>
                    </a:p>
                  </a:txBody>
                  <a:tcPr marL="73804" marR="73804" marT="36902" marB="36902" anchor="ctr"/>
                </a:tc>
                <a:tc>
                  <a:txBody>
                    <a:bodyPr/>
                    <a:lstStyle/>
                    <a:p>
                      <a:r>
                        <a:rPr lang="en-US" sz="1500" dirty="0"/>
                        <a:t>days</a:t>
                      </a:r>
                    </a:p>
                  </a:txBody>
                  <a:tcPr marL="73804" marR="73804" marT="36902" marB="36902" anchor="ctr"/>
                </a:tc>
                <a:tc>
                  <a:txBody>
                    <a:bodyPr/>
                    <a:lstStyle/>
                    <a:p>
                      <a:r>
                        <a:rPr lang="en-US" sz="1500" dirty="0"/>
                        <a:t>From 0 to 365 or 366*</a:t>
                      </a:r>
                    </a:p>
                  </a:txBody>
                  <a:tcPr marL="73804" marR="73804" marT="36902" marB="36902" anchor="ctr"/>
                </a:tc>
                <a:extLst>
                  <a:ext uri="{0D108BD9-81ED-4DB2-BD59-A6C34878D82A}">
                    <a16:rowId xmlns:a16="http://schemas.microsoft.com/office/drawing/2014/main" val="878181605"/>
                  </a:ext>
                </a:extLst>
              </a:tr>
              <a:tr h="262729">
                <a:tc>
                  <a:txBody>
                    <a:bodyPr/>
                    <a:lstStyle/>
                    <a:p>
                      <a:r>
                        <a:rPr lang="en-US" sz="1500"/>
                        <a:t>Latitude</a:t>
                      </a:r>
                    </a:p>
                  </a:txBody>
                  <a:tcPr marL="73804" marR="73804" marT="36902" marB="36902" anchor="ctr"/>
                </a:tc>
                <a:tc>
                  <a:txBody>
                    <a:bodyPr/>
                    <a:lstStyle/>
                    <a:p>
                      <a:r>
                        <a:rPr lang="en-US" sz="1500"/>
                        <a:t>degrees</a:t>
                      </a:r>
                    </a:p>
                  </a:txBody>
                  <a:tcPr marL="73804" marR="73804" marT="36902" marB="36902" anchor="ctr"/>
                </a:tc>
                <a:tc>
                  <a:txBody>
                    <a:bodyPr/>
                    <a:lstStyle/>
                    <a:p>
                      <a:r>
                        <a:rPr lang="en-US" sz="1500"/>
                        <a:t>North to South spatial coordinate</a:t>
                      </a:r>
                    </a:p>
                  </a:txBody>
                  <a:tcPr marL="73804" marR="73804" marT="36902" marB="36902" anchor="ctr"/>
                </a:tc>
                <a:extLst>
                  <a:ext uri="{0D108BD9-81ED-4DB2-BD59-A6C34878D82A}">
                    <a16:rowId xmlns:a16="http://schemas.microsoft.com/office/drawing/2014/main" val="3791487780"/>
                  </a:ext>
                </a:extLst>
              </a:tr>
              <a:tr h="262729">
                <a:tc>
                  <a:txBody>
                    <a:bodyPr/>
                    <a:lstStyle/>
                    <a:p>
                      <a:r>
                        <a:rPr lang="en-US" sz="1500" dirty="0"/>
                        <a:t>Longitude</a:t>
                      </a:r>
                    </a:p>
                  </a:txBody>
                  <a:tcPr marL="73804" marR="73804" marT="36902" marB="36902" anchor="ctr"/>
                </a:tc>
                <a:tc>
                  <a:txBody>
                    <a:bodyPr/>
                    <a:lstStyle/>
                    <a:p>
                      <a:r>
                        <a:rPr lang="en-US" sz="1500" dirty="0"/>
                        <a:t>degrees</a:t>
                      </a:r>
                    </a:p>
                  </a:txBody>
                  <a:tcPr marL="73804" marR="73804" marT="36902" marB="36902" anchor="ctr"/>
                </a:tc>
                <a:tc>
                  <a:txBody>
                    <a:bodyPr/>
                    <a:lstStyle/>
                    <a:p>
                      <a:r>
                        <a:rPr lang="en-US" sz="1500" dirty="0"/>
                        <a:t>East to West spatial coordinate</a:t>
                      </a:r>
                    </a:p>
                  </a:txBody>
                  <a:tcPr marL="73804" marR="73804" marT="36902" marB="36902" anchor="ctr"/>
                </a:tc>
                <a:extLst>
                  <a:ext uri="{0D108BD9-81ED-4DB2-BD59-A6C34878D82A}">
                    <a16:rowId xmlns:a16="http://schemas.microsoft.com/office/drawing/2014/main" val="4119683207"/>
                  </a:ext>
                </a:extLst>
              </a:tr>
            </a:tbl>
          </a:graphicData>
        </a:graphic>
      </p:graphicFrame>
      <p:sp>
        <p:nvSpPr>
          <p:cNvPr id="27" name="TextBox 26">
            <a:extLst>
              <a:ext uri="{FF2B5EF4-FFF2-40B4-BE49-F238E27FC236}">
                <a16:creationId xmlns:a16="http://schemas.microsoft.com/office/drawing/2014/main" id="{7D62E09B-E397-BED5-3A88-5C724012158A}"/>
              </a:ext>
            </a:extLst>
          </p:cNvPr>
          <p:cNvSpPr txBox="1"/>
          <p:nvPr/>
        </p:nvSpPr>
        <p:spPr>
          <a:xfrm>
            <a:off x="10501746" y="5587137"/>
            <a:ext cx="1863493" cy="276999"/>
          </a:xfrm>
          <a:prstGeom prst="rect">
            <a:avLst/>
          </a:prstGeom>
          <a:noFill/>
        </p:spPr>
        <p:txBody>
          <a:bodyPr wrap="square">
            <a:spAutoFit/>
          </a:bodyPr>
          <a:lstStyle/>
          <a:p>
            <a:r>
              <a:rPr lang="en-US" sz="1200" dirty="0"/>
              <a:t>All Predictor Variables</a:t>
            </a:r>
          </a:p>
        </p:txBody>
      </p:sp>
    </p:spTree>
    <p:extLst>
      <p:ext uri="{BB962C8B-B14F-4D97-AF65-F5344CB8AC3E}">
        <p14:creationId xmlns:p14="http://schemas.microsoft.com/office/powerpoint/2010/main" val="3148874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7ADF0-3E9A-C4EC-9E97-F50509A511D9}"/>
              </a:ext>
            </a:extLst>
          </p:cNvPr>
          <p:cNvSpPr>
            <a:spLocks noGrp="1"/>
          </p:cNvSpPr>
          <p:nvPr>
            <p:ph type="title"/>
          </p:nvPr>
        </p:nvSpPr>
        <p:spPr>
          <a:xfrm>
            <a:off x="274320" y="294640"/>
            <a:ext cx="11369040" cy="904241"/>
          </a:xfrm>
        </p:spPr>
        <p:txBody>
          <a:bodyPr>
            <a:noAutofit/>
          </a:bodyPr>
          <a:lstStyle/>
          <a:p>
            <a:r>
              <a:rPr lang="en-US" sz="4000" dirty="0"/>
              <a:t>Wildfires &amp; Climate Change</a:t>
            </a:r>
          </a:p>
        </p:txBody>
      </p:sp>
      <p:sp>
        <p:nvSpPr>
          <p:cNvPr id="4" name="Text Placeholder 3">
            <a:extLst>
              <a:ext uri="{FF2B5EF4-FFF2-40B4-BE49-F238E27FC236}">
                <a16:creationId xmlns:a16="http://schemas.microsoft.com/office/drawing/2014/main" id="{F3DC3ADA-7148-68E6-4EFF-7C58F381BCA1}"/>
              </a:ext>
            </a:extLst>
          </p:cNvPr>
          <p:cNvSpPr>
            <a:spLocks noGrp="1"/>
          </p:cNvSpPr>
          <p:nvPr>
            <p:ph type="body" sz="half" idx="2"/>
          </p:nvPr>
        </p:nvSpPr>
        <p:spPr>
          <a:xfrm>
            <a:off x="88384" y="1625600"/>
            <a:ext cx="4454159" cy="4264887"/>
          </a:xfrm>
        </p:spPr>
        <p:txBody>
          <a:bodyPr>
            <a:normAutofit/>
          </a:bodyPr>
          <a:lstStyle/>
          <a:p>
            <a:pPr marL="285750" indent="-285750" algn="l">
              <a:buFont typeface="Arial" panose="020B0604020202020204" pitchFamily="34" charset="0"/>
              <a:buChar char="•"/>
            </a:pPr>
            <a:r>
              <a:rPr lang="en-US" sz="2000" dirty="0"/>
              <a:t>Wildfires are one of the main natural disasters that affect us in the United States</a:t>
            </a:r>
          </a:p>
          <a:p>
            <a:pPr marL="285750" indent="-285750" algn="l">
              <a:buFont typeface="Arial" panose="020B0604020202020204" pitchFamily="34" charset="0"/>
              <a:buChar char="•"/>
            </a:pPr>
            <a:r>
              <a:rPr lang="en-US" sz="2000" dirty="0"/>
              <a:t>Wildfires affect our lives through property damage &amp; adverse health affects on air and water</a:t>
            </a:r>
          </a:p>
          <a:p>
            <a:pPr marL="285750" indent="-285750" algn="l">
              <a:buFont typeface="Arial" panose="020B0604020202020204" pitchFamily="34" charset="0"/>
              <a:buChar char="•"/>
            </a:pPr>
            <a:r>
              <a:rPr lang="en-US" sz="2000" dirty="0"/>
              <a:t>Climate change is increasing the frequency and the severity of wildfires</a:t>
            </a:r>
          </a:p>
        </p:txBody>
      </p:sp>
      <p:cxnSp>
        <p:nvCxnSpPr>
          <p:cNvPr id="11" name="Straight Connector 10">
            <a:extLst>
              <a:ext uri="{FF2B5EF4-FFF2-40B4-BE49-F238E27FC236}">
                <a16:creationId xmlns:a16="http://schemas.microsoft.com/office/drawing/2014/main" id="{57600D2D-03D7-8EBD-81D5-39F2C7E66AD7}"/>
              </a:ext>
            </a:extLst>
          </p:cNvPr>
          <p:cNvCxnSpPr>
            <a:cxnSpLocks/>
          </p:cNvCxnSpPr>
          <p:nvPr/>
        </p:nvCxnSpPr>
        <p:spPr>
          <a:xfrm>
            <a:off x="532615" y="1412240"/>
            <a:ext cx="10725901" cy="0"/>
          </a:xfrm>
          <a:prstGeom prst="line">
            <a:avLst/>
          </a:prstGeom>
          <a:ln w="38100"/>
        </p:spPr>
        <p:style>
          <a:lnRef idx="1">
            <a:schemeClr val="accent4"/>
          </a:lnRef>
          <a:fillRef idx="0">
            <a:schemeClr val="accent4"/>
          </a:fillRef>
          <a:effectRef idx="0">
            <a:schemeClr val="accent4"/>
          </a:effectRef>
          <a:fontRef idx="minor">
            <a:schemeClr val="tx1"/>
          </a:fontRef>
        </p:style>
      </p:cxnSp>
      <p:sp>
        <p:nvSpPr>
          <p:cNvPr id="13" name="TextBox 12">
            <a:extLst>
              <a:ext uri="{FF2B5EF4-FFF2-40B4-BE49-F238E27FC236}">
                <a16:creationId xmlns:a16="http://schemas.microsoft.com/office/drawing/2014/main" id="{3A9B1826-66CF-DD5F-0704-ED079F8F9D23}"/>
              </a:ext>
            </a:extLst>
          </p:cNvPr>
          <p:cNvSpPr txBox="1"/>
          <p:nvPr/>
        </p:nvSpPr>
        <p:spPr>
          <a:xfrm>
            <a:off x="9246326" y="6422533"/>
            <a:ext cx="2270808" cy="461665"/>
          </a:xfrm>
          <a:prstGeom prst="rect">
            <a:avLst/>
          </a:prstGeom>
          <a:noFill/>
        </p:spPr>
        <p:txBody>
          <a:bodyPr wrap="square" rtlCol="0">
            <a:spAutoFit/>
          </a:bodyPr>
          <a:lstStyle/>
          <a:p>
            <a:r>
              <a:rPr lang="en-US" sz="1200" dirty="0"/>
              <a:t>Fire Distribution &amp; Size </a:t>
            </a:r>
          </a:p>
          <a:p>
            <a:r>
              <a:rPr lang="en-US" sz="1200" i="1" dirty="0"/>
              <a:t>Cartier 2022</a:t>
            </a:r>
          </a:p>
        </p:txBody>
      </p:sp>
      <p:pic>
        <p:nvPicPr>
          <p:cNvPr id="1026" name="Picture 2" descr="Two maps of the contiguous United States show the spatial distribution of fires during a past time interval (left) and a more recent time interval (right). In the past, there were many smaller fires concentrated in the western, southwestern, and Gulf Coast states, with a few extreme fires dotted mostly around the Pacific Northwest and along the Atlantic Coast. More recently, small fires have become more frequent in the western United States, Great Plains, along Appalachia, and along the Atlantic Coast. Extreme fires have also become more frequent but only in the western and central United States.">
            <a:extLst>
              <a:ext uri="{FF2B5EF4-FFF2-40B4-BE49-F238E27FC236}">
                <a16:creationId xmlns:a16="http://schemas.microsoft.com/office/drawing/2014/main" id="{565A864D-7111-EDE4-F150-91860E1689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6517" y="4042266"/>
            <a:ext cx="6726843" cy="23802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189D5C0-EA84-AD3E-023B-334DE035A7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9705" y="1571992"/>
            <a:ext cx="3660465" cy="2310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2820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9AB37-6F14-1491-9F2B-DEE60EA64654}"/>
              </a:ext>
            </a:extLst>
          </p:cNvPr>
          <p:cNvSpPr>
            <a:spLocks noGrp="1"/>
          </p:cNvSpPr>
          <p:nvPr>
            <p:ph type="title"/>
          </p:nvPr>
        </p:nvSpPr>
        <p:spPr>
          <a:xfrm>
            <a:off x="214858" y="54080"/>
            <a:ext cx="11413172" cy="1044609"/>
          </a:xfrm>
        </p:spPr>
        <p:txBody>
          <a:bodyPr>
            <a:noAutofit/>
          </a:bodyPr>
          <a:lstStyle/>
          <a:p>
            <a:r>
              <a:rPr lang="en-US" sz="4000" dirty="0"/>
              <a:t>Data Exploration – Time </a:t>
            </a:r>
          </a:p>
        </p:txBody>
      </p:sp>
      <p:cxnSp>
        <p:nvCxnSpPr>
          <p:cNvPr id="8" name="Straight Connector 7">
            <a:extLst>
              <a:ext uri="{FF2B5EF4-FFF2-40B4-BE49-F238E27FC236}">
                <a16:creationId xmlns:a16="http://schemas.microsoft.com/office/drawing/2014/main" id="{4F2F83D4-5FE1-87FA-F8F9-9B940A09BF1E}"/>
              </a:ext>
            </a:extLst>
          </p:cNvPr>
          <p:cNvCxnSpPr>
            <a:cxnSpLocks/>
          </p:cNvCxnSpPr>
          <p:nvPr/>
        </p:nvCxnSpPr>
        <p:spPr>
          <a:xfrm>
            <a:off x="558494" y="1110316"/>
            <a:ext cx="10725901" cy="0"/>
          </a:xfrm>
          <a:prstGeom prst="line">
            <a:avLst/>
          </a:prstGeom>
          <a:ln w="38100"/>
        </p:spPr>
        <p:style>
          <a:lnRef idx="1">
            <a:schemeClr val="accent4"/>
          </a:lnRef>
          <a:fillRef idx="0">
            <a:schemeClr val="accent4"/>
          </a:fillRef>
          <a:effectRef idx="0">
            <a:schemeClr val="accent4"/>
          </a:effectRef>
          <a:fontRef idx="minor">
            <a:schemeClr val="tx1"/>
          </a:fontRef>
        </p:style>
      </p:cxnSp>
      <p:sp>
        <p:nvSpPr>
          <p:cNvPr id="12" name="Text Placeholder 3">
            <a:extLst>
              <a:ext uri="{FF2B5EF4-FFF2-40B4-BE49-F238E27FC236}">
                <a16:creationId xmlns:a16="http://schemas.microsoft.com/office/drawing/2014/main" id="{DD16316A-1855-B888-6459-3401C2047033}"/>
              </a:ext>
            </a:extLst>
          </p:cNvPr>
          <p:cNvSpPr>
            <a:spLocks noGrp="1"/>
          </p:cNvSpPr>
          <p:nvPr>
            <p:ph type="body" sz="half" idx="2"/>
          </p:nvPr>
        </p:nvSpPr>
        <p:spPr>
          <a:xfrm>
            <a:off x="199708" y="1642794"/>
            <a:ext cx="5526837" cy="4305424"/>
          </a:xfrm>
        </p:spPr>
        <p:txBody>
          <a:bodyPr>
            <a:normAutofit/>
          </a:bodyPr>
          <a:lstStyle/>
          <a:p>
            <a:pPr marL="285750" indent="-285750" algn="l">
              <a:buFont typeface="Arial" panose="020B0604020202020204" pitchFamily="34" charset="0"/>
              <a:buChar char="•"/>
            </a:pPr>
            <a:r>
              <a:rPr lang="en-US" sz="2000" dirty="0"/>
              <a:t>Cyclical, diurnal pattern in time</a:t>
            </a:r>
          </a:p>
          <a:p>
            <a:pPr marL="285750" indent="-285750" algn="l">
              <a:buFont typeface="Arial" panose="020B0604020202020204" pitchFamily="34" charset="0"/>
              <a:buChar char="•"/>
            </a:pPr>
            <a:r>
              <a:rPr lang="en-US" sz="2000" dirty="0"/>
              <a:t>FMC highest at night just after peak humidity and lowest temperatures</a:t>
            </a:r>
          </a:p>
          <a:p>
            <a:pPr marL="285750" indent="-285750" algn="l">
              <a:buFont typeface="Arial" panose="020B0604020202020204" pitchFamily="34" charset="0"/>
              <a:buChar char="•"/>
            </a:pPr>
            <a:r>
              <a:rPr lang="en-US" sz="2000" dirty="0"/>
              <a:t>FMC lowest just after the heat of the day in the early afternoon just after lowest humidity and peak temperatures</a:t>
            </a:r>
          </a:p>
          <a:p>
            <a:pPr marL="285750" indent="-285750" algn="l">
              <a:buFont typeface="Arial" panose="020B0604020202020204" pitchFamily="34" charset="0"/>
              <a:buChar char="•"/>
            </a:pPr>
            <a:r>
              <a:rPr lang="en-US" sz="2000" dirty="0"/>
              <a:t>Time lag between peak FMC and corresponding extreme predictors depends on the fuel class e.g.,  10-h fuels</a:t>
            </a:r>
          </a:p>
          <a:p>
            <a:pPr marL="285750" indent="-285750" algn="l">
              <a:buFont typeface="Arial" panose="020B0604020202020204" pitchFamily="34" charset="0"/>
              <a:buChar char="•"/>
            </a:pPr>
            <a:endParaRPr lang="en-US" sz="2000" dirty="0"/>
          </a:p>
        </p:txBody>
      </p:sp>
      <p:pic>
        <p:nvPicPr>
          <p:cNvPr id="4" name="Picture 3" descr="A graph with green and blue lines&#10;&#10;Description automatically generated">
            <a:extLst>
              <a:ext uri="{FF2B5EF4-FFF2-40B4-BE49-F238E27FC236}">
                <a16:creationId xmlns:a16="http://schemas.microsoft.com/office/drawing/2014/main" id="{AD2AFDF5-3E5F-6EB0-BD0D-167487E27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4496" y="1702526"/>
            <a:ext cx="5852172" cy="4389129"/>
          </a:xfrm>
          <a:prstGeom prst="rect">
            <a:avLst/>
          </a:prstGeom>
        </p:spPr>
      </p:pic>
    </p:spTree>
    <p:extLst>
      <p:ext uri="{BB962C8B-B14F-4D97-AF65-F5344CB8AC3E}">
        <p14:creationId xmlns:p14="http://schemas.microsoft.com/office/powerpoint/2010/main" val="25682414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9AB37-6F14-1491-9F2B-DEE60EA64654}"/>
              </a:ext>
            </a:extLst>
          </p:cNvPr>
          <p:cNvSpPr>
            <a:spLocks noGrp="1"/>
          </p:cNvSpPr>
          <p:nvPr>
            <p:ph type="title"/>
          </p:nvPr>
        </p:nvSpPr>
        <p:spPr>
          <a:xfrm>
            <a:off x="214858" y="54080"/>
            <a:ext cx="11413172" cy="1044609"/>
          </a:xfrm>
        </p:spPr>
        <p:txBody>
          <a:bodyPr>
            <a:noAutofit/>
          </a:bodyPr>
          <a:lstStyle/>
          <a:p>
            <a:r>
              <a:rPr lang="en-US" sz="4000" dirty="0"/>
              <a:t>Data Exploration – Precipitation </a:t>
            </a:r>
          </a:p>
        </p:txBody>
      </p:sp>
      <p:cxnSp>
        <p:nvCxnSpPr>
          <p:cNvPr id="8" name="Straight Connector 7">
            <a:extLst>
              <a:ext uri="{FF2B5EF4-FFF2-40B4-BE49-F238E27FC236}">
                <a16:creationId xmlns:a16="http://schemas.microsoft.com/office/drawing/2014/main" id="{4F2F83D4-5FE1-87FA-F8F9-9B940A09BF1E}"/>
              </a:ext>
            </a:extLst>
          </p:cNvPr>
          <p:cNvCxnSpPr>
            <a:cxnSpLocks/>
          </p:cNvCxnSpPr>
          <p:nvPr/>
        </p:nvCxnSpPr>
        <p:spPr>
          <a:xfrm>
            <a:off x="558494" y="1110316"/>
            <a:ext cx="10725901" cy="0"/>
          </a:xfrm>
          <a:prstGeom prst="line">
            <a:avLst/>
          </a:prstGeom>
          <a:ln w="38100"/>
        </p:spPr>
        <p:style>
          <a:lnRef idx="1">
            <a:schemeClr val="accent4"/>
          </a:lnRef>
          <a:fillRef idx="0">
            <a:schemeClr val="accent4"/>
          </a:fillRef>
          <a:effectRef idx="0">
            <a:schemeClr val="accent4"/>
          </a:effectRef>
          <a:fontRef idx="minor">
            <a:schemeClr val="tx1"/>
          </a:fontRef>
        </p:style>
      </p:cxnSp>
      <p:pic>
        <p:nvPicPr>
          <p:cNvPr id="6" name="Picture 5" descr="A graph with a line graph&#10;&#10;Description automatically generated">
            <a:extLst>
              <a:ext uri="{FF2B5EF4-FFF2-40B4-BE49-F238E27FC236}">
                <a16:creationId xmlns:a16="http://schemas.microsoft.com/office/drawing/2014/main" id="{835D4EB4-93A3-C62A-EE77-D0CD3FE296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6545" y="1995055"/>
            <a:ext cx="6292521" cy="3146260"/>
          </a:xfrm>
          <a:prstGeom prst="rect">
            <a:avLst/>
          </a:prstGeom>
        </p:spPr>
      </p:pic>
      <p:sp>
        <p:nvSpPr>
          <p:cNvPr id="7" name="Text Placeholder 3">
            <a:extLst>
              <a:ext uri="{FF2B5EF4-FFF2-40B4-BE49-F238E27FC236}">
                <a16:creationId xmlns:a16="http://schemas.microsoft.com/office/drawing/2014/main" id="{7EBCA34E-5EEB-1B7B-9802-D9A0369AB6BC}"/>
              </a:ext>
            </a:extLst>
          </p:cNvPr>
          <p:cNvSpPr txBox="1">
            <a:spLocks/>
          </p:cNvSpPr>
          <p:nvPr/>
        </p:nvSpPr>
        <p:spPr>
          <a:xfrm>
            <a:off x="199708" y="1642793"/>
            <a:ext cx="5369819" cy="433310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457200" indent="0" algn="l" defTabSz="457200" rtl="0" eaLnBrk="1" latinLnBrk="0" hangingPunct="1">
              <a:spcBef>
                <a:spcPct val="20000"/>
              </a:spcBef>
              <a:spcAft>
                <a:spcPts val="600"/>
              </a:spcAft>
              <a:buClr>
                <a:schemeClr val="tx2"/>
              </a:buClr>
              <a:buSzPct val="70000"/>
              <a:buFont typeface="Wingdings 2" charset="2"/>
              <a:buNone/>
              <a:defRPr sz="12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914400" indent="0" algn="l" defTabSz="457200" rtl="0" eaLnBrk="1" latinLnBrk="0" hangingPunct="1">
              <a:spcBef>
                <a:spcPct val="20000"/>
              </a:spcBef>
              <a:spcAft>
                <a:spcPts val="600"/>
              </a:spcAft>
              <a:buClr>
                <a:schemeClr val="tx2"/>
              </a:buClr>
              <a:buSzPct val="70000"/>
              <a:buFont typeface="Wingdings 2" charset="2"/>
              <a:buNone/>
              <a:defRPr sz="1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71600" indent="0" algn="l" defTabSz="457200" rtl="0" eaLnBrk="1" latinLnBrk="0" hangingPunct="1">
              <a:spcBef>
                <a:spcPct val="20000"/>
              </a:spcBef>
              <a:spcAft>
                <a:spcPts val="600"/>
              </a:spcAft>
              <a:buClr>
                <a:schemeClr val="tx2"/>
              </a:buClr>
              <a:buSzPct val="70000"/>
              <a:buFont typeface="Wingdings 2" charset="2"/>
              <a:buNone/>
              <a:defRPr sz="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828800" indent="0" algn="l" defTabSz="457200" rtl="0" eaLnBrk="1" latinLnBrk="0" hangingPunct="1">
              <a:spcBef>
                <a:spcPct val="20000"/>
              </a:spcBef>
              <a:spcAft>
                <a:spcPts val="600"/>
              </a:spcAft>
              <a:buClr>
                <a:schemeClr val="tx2"/>
              </a:buClr>
              <a:buSzPct val="70000"/>
              <a:buFont typeface="Wingdings 2" charset="2"/>
              <a:buNone/>
              <a:defRPr sz="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286000" indent="0" algn="l" defTabSz="457200" rtl="0" eaLnBrk="1" latinLnBrk="0" hangingPunct="1">
              <a:spcBef>
                <a:spcPct val="20000"/>
              </a:spcBef>
              <a:spcAft>
                <a:spcPts val="600"/>
              </a:spcAft>
              <a:buClr>
                <a:schemeClr val="tx2"/>
              </a:buClr>
              <a:buSzPct val="70000"/>
              <a:buFont typeface="Wingdings 2" charset="2"/>
              <a:buNone/>
              <a:defRPr sz="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743200" indent="0" algn="l" defTabSz="457200" rtl="0" eaLnBrk="1" latinLnBrk="0" hangingPunct="1">
              <a:spcBef>
                <a:spcPct val="20000"/>
              </a:spcBef>
              <a:spcAft>
                <a:spcPts val="600"/>
              </a:spcAft>
              <a:buClr>
                <a:schemeClr val="tx2"/>
              </a:buClr>
              <a:buSzPct val="70000"/>
              <a:buFont typeface="Wingdings 2" charset="2"/>
              <a:buNone/>
              <a:defRPr sz="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3200400" indent="0" algn="l" defTabSz="457200" rtl="0" eaLnBrk="1" latinLnBrk="0" hangingPunct="1">
              <a:spcBef>
                <a:spcPct val="20000"/>
              </a:spcBef>
              <a:spcAft>
                <a:spcPts val="600"/>
              </a:spcAft>
              <a:buClr>
                <a:schemeClr val="tx2"/>
              </a:buClr>
              <a:buSzPct val="70000"/>
              <a:buFont typeface="Wingdings 2" charset="2"/>
              <a:buNone/>
              <a:defRPr sz="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657600" indent="0" algn="l" defTabSz="457200" rtl="0" eaLnBrk="1" latinLnBrk="0" hangingPunct="1">
              <a:spcBef>
                <a:spcPct val="20000"/>
              </a:spcBef>
              <a:spcAft>
                <a:spcPts val="600"/>
              </a:spcAft>
              <a:buClr>
                <a:schemeClr val="tx2"/>
              </a:buClr>
              <a:buSzPct val="70000"/>
              <a:buFont typeface="Wingdings 2" charset="2"/>
              <a:buNone/>
              <a:defRPr sz="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285750" indent="-285750" algn="l">
              <a:buFont typeface="Arial" panose="020B0604020202020204" pitchFamily="34" charset="0"/>
              <a:buChar char="•"/>
            </a:pPr>
            <a:r>
              <a:rPr lang="en-US" sz="2000" dirty="0"/>
              <a:t>Precipitation causes rapid increases in FMC</a:t>
            </a:r>
          </a:p>
          <a:p>
            <a:pPr marL="285750" indent="-285750" algn="l">
              <a:buFont typeface="Arial" panose="020B0604020202020204" pitchFamily="34" charset="0"/>
              <a:buChar char="•"/>
            </a:pPr>
            <a:r>
              <a:rPr lang="en-US" sz="2000" dirty="0"/>
              <a:t>This pattern is one of the biggest challenges to accurate FMC modeling</a:t>
            </a:r>
          </a:p>
          <a:p>
            <a:pPr marL="285750" indent="-285750" algn="l">
              <a:buFont typeface="Arial" panose="020B0604020202020204" pitchFamily="34" charset="0"/>
              <a:buChar char="•"/>
            </a:pPr>
            <a:r>
              <a:rPr lang="en-US" sz="2000" dirty="0"/>
              <a:t>FMC models perform the worst following rain events, but these times are also associated with very low potential ROS</a:t>
            </a:r>
          </a:p>
          <a:p>
            <a:pPr marL="285750" indent="-285750" algn="l">
              <a:buFont typeface="Arial" panose="020B0604020202020204" pitchFamily="34" charset="0"/>
              <a:buChar char="•"/>
            </a:pPr>
            <a:endParaRPr lang="en-US" sz="2000" dirty="0"/>
          </a:p>
        </p:txBody>
      </p:sp>
    </p:spTree>
    <p:extLst>
      <p:ext uri="{BB962C8B-B14F-4D97-AF65-F5344CB8AC3E}">
        <p14:creationId xmlns:p14="http://schemas.microsoft.com/office/powerpoint/2010/main" val="13275342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9AB37-6F14-1491-9F2B-DEE60EA64654}"/>
              </a:ext>
            </a:extLst>
          </p:cNvPr>
          <p:cNvSpPr>
            <a:spLocks noGrp="1"/>
          </p:cNvSpPr>
          <p:nvPr>
            <p:ph type="title"/>
          </p:nvPr>
        </p:nvSpPr>
        <p:spPr>
          <a:xfrm>
            <a:off x="214858" y="54080"/>
            <a:ext cx="11413172" cy="1044609"/>
          </a:xfrm>
        </p:spPr>
        <p:txBody>
          <a:bodyPr>
            <a:noAutofit/>
          </a:bodyPr>
          <a:lstStyle/>
          <a:p>
            <a:r>
              <a:rPr lang="en-US" sz="4000" dirty="0"/>
              <a:t>Data Exploration – Equilibrium Moisture </a:t>
            </a:r>
          </a:p>
        </p:txBody>
      </p:sp>
      <p:cxnSp>
        <p:nvCxnSpPr>
          <p:cNvPr id="8" name="Straight Connector 7">
            <a:extLst>
              <a:ext uri="{FF2B5EF4-FFF2-40B4-BE49-F238E27FC236}">
                <a16:creationId xmlns:a16="http://schemas.microsoft.com/office/drawing/2014/main" id="{4F2F83D4-5FE1-87FA-F8F9-9B940A09BF1E}"/>
              </a:ext>
            </a:extLst>
          </p:cNvPr>
          <p:cNvCxnSpPr>
            <a:cxnSpLocks/>
          </p:cNvCxnSpPr>
          <p:nvPr/>
        </p:nvCxnSpPr>
        <p:spPr>
          <a:xfrm>
            <a:off x="558494" y="1110316"/>
            <a:ext cx="10725901" cy="0"/>
          </a:xfrm>
          <a:prstGeom prst="line">
            <a:avLst/>
          </a:prstGeom>
          <a:ln w="38100"/>
        </p:spPr>
        <p:style>
          <a:lnRef idx="1">
            <a:schemeClr val="accent4"/>
          </a:lnRef>
          <a:fillRef idx="0">
            <a:schemeClr val="accent4"/>
          </a:fillRef>
          <a:effectRef idx="0">
            <a:schemeClr val="accent4"/>
          </a:effectRef>
          <a:fontRef idx="minor">
            <a:schemeClr val="tx1"/>
          </a:fontRef>
        </p:style>
      </p:cxnSp>
      <p:sp>
        <p:nvSpPr>
          <p:cNvPr id="12" name="Text Placeholder 3">
            <a:extLst>
              <a:ext uri="{FF2B5EF4-FFF2-40B4-BE49-F238E27FC236}">
                <a16:creationId xmlns:a16="http://schemas.microsoft.com/office/drawing/2014/main" id="{DD16316A-1855-B888-6459-3401C2047033}"/>
              </a:ext>
            </a:extLst>
          </p:cNvPr>
          <p:cNvSpPr>
            <a:spLocks noGrp="1"/>
          </p:cNvSpPr>
          <p:nvPr>
            <p:ph type="body" sz="half" idx="2"/>
          </p:nvPr>
        </p:nvSpPr>
        <p:spPr>
          <a:xfrm>
            <a:off x="199709" y="1642794"/>
            <a:ext cx="4880292" cy="4480913"/>
          </a:xfrm>
        </p:spPr>
        <p:txBody>
          <a:bodyPr>
            <a:normAutofit lnSpcReduction="10000"/>
          </a:bodyPr>
          <a:lstStyle/>
          <a:p>
            <a:pPr marL="285750" indent="-285750" algn="l">
              <a:buFont typeface="Arial" panose="020B0604020202020204" pitchFamily="34" charset="0"/>
              <a:buChar char="•"/>
            </a:pPr>
            <a:r>
              <a:rPr lang="en-US" sz="2000" b="1" dirty="0"/>
              <a:t>Equilibrium Moisture Content </a:t>
            </a:r>
            <a:r>
              <a:rPr lang="en-US" sz="2000" dirty="0"/>
              <a:t>is a stable FMC in an environment constant in time</a:t>
            </a:r>
          </a:p>
          <a:p>
            <a:pPr marL="285750" indent="-285750" algn="l">
              <a:buFont typeface="Arial" panose="020B0604020202020204" pitchFamily="34" charset="0"/>
              <a:buChar char="•"/>
            </a:pPr>
            <a:r>
              <a:rPr lang="en-US" sz="2000" dirty="0"/>
              <a:t>It is modeled as a function of RH (%) and T (</a:t>
            </a:r>
            <a:r>
              <a:rPr lang="en-US" sz="2000" baseline="30000" dirty="0"/>
              <a:t>º</a:t>
            </a:r>
            <a:r>
              <a:rPr lang="en-US" sz="2000" dirty="0"/>
              <a:t>K)</a:t>
            </a:r>
          </a:p>
          <a:p>
            <a:pPr marL="285750" indent="-285750" algn="l">
              <a:buFont typeface="Arial" panose="020B0604020202020204" pitchFamily="34" charset="0"/>
              <a:buChar char="•"/>
            </a:pPr>
            <a:r>
              <a:rPr lang="en-US" sz="2000" dirty="0"/>
              <a:t>FMC approaches an equilibrium over time </a:t>
            </a:r>
          </a:p>
          <a:p>
            <a:pPr marL="285750" indent="-285750" algn="l">
              <a:buFont typeface="Arial" panose="020B0604020202020204" pitchFamily="34" charset="0"/>
              <a:buChar char="•"/>
            </a:pPr>
            <a:r>
              <a:rPr lang="en-US" sz="2000" dirty="0"/>
              <a:t>Hysteresis approximation – drying and wetting equilibrium are different</a:t>
            </a:r>
          </a:p>
          <a:p>
            <a:pPr marL="285750" indent="-285750" algn="l">
              <a:buFont typeface="Arial" panose="020B0604020202020204" pitchFamily="34" charset="0"/>
              <a:buChar char="•"/>
            </a:pPr>
            <a:r>
              <a:rPr lang="en-US" sz="2000" dirty="0"/>
              <a:t>Many FMC models utilize equilibrium moisture as a predictor</a:t>
            </a:r>
          </a:p>
          <a:p>
            <a:pPr marL="285750" indent="-285750" algn="l">
              <a:buFont typeface="Arial" panose="020B0604020202020204" pitchFamily="34" charset="0"/>
              <a:buChar char="•"/>
            </a:pPr>
            <a:r>
              <a:rPr lang="en-US" sz="2000" dirty="0"/>
              <a:t>In this project, only drying equilibrium used</a:t>
            </a:r>
          </a:p>
        </p:txBody>
      </p:sp>
      <p:pic>
        <p:nvPicPr>
          <p:cNvPr id="4" name="Picture 3" descr="Graph of a graph showing the weather&#10;&#10;Description automatically generated with medium confidence">
            <a:extLst>
              <a:ext uri="{FF2B5EF4-FFF2-40B4-BE49-F238E27FC236}">
                <a16:creationId xmlns:a16="http://schemas.microsoft.com/office/drawing/2014/main" id="{76E27E0F-DA20-687D-EDA0-2CB8DB71EF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7984" y="2659105"/>
            <a:ext cx="5486411" cy="3657607"/>
          </a:xfrm>
          <a:prstGeom prst="rect">
            <a:avLst/>
          </a:prstGeom>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0AAD1FC3-F499-A604-15A9-5FD4E34B3EF2}"/>
                  </a:ext>
                </a:extLst>
              </p:cNvPr>
              <p:cNvSpPr txBox="1"/>
              <p:nvPr/>
            </p:nvSpPr>
            <p:spPr>
              <a:xfrm>
                <a:off x="5246255" y="1754126"/>
                <a:ext cx="6512357" cy="461665"/>
              </a:xfrm>
              <a:prstGeom prst="rect">
                <a:avLst/>
              </a:prstGeom>
              <a:solidFill>
                <a:schemeClr val="tx1"/>
              </a:solidFill>
            </p:spPr>
            <p:txBody>
              <a:bodyPr wrap="square" rtlCol="0">
                <a:spAutoFit/>
              </a:bodyPr>
              <a:lstStyle/>
              <a:p>
                <a:r>
                  <a:rPr lang="en-US" sz="2400" dirty="0">
                    <a:solidFill>
                      <a:schemeClr val="bg1"/>
                    </a:solidFill>
                  </a:rPr>
                  <a:t>E</a:t>
                </a:r>
                <a14:m>
                  <m:oMath xmlns:m="http://schemas.openxmlformats.org/officeDocument/2006/math">
                    <m:r>
                      <m:rPr>
                        <m:sty m:val="p"/>
                      </m:rPr>
                      <a:rPr lang="en-US" sz="2400" b="0" i="0" smtClean="0">
                        <a:solidFill>
                          <a:schemeClr val="bg1"/>
                        </a:solidFill>
                        <a:latin typeface="Cambria Math" panose="02040503050406030204" pitchFamily="18" charset="0"/>
                      </a:rPr>
                      <m:t>quilibrium</m:t>
                    </m:r>
                    <m:r>
                      <a:rPr lang="en-US" sz="2400" b="0" i="0" smtClean="0">
                        <a:solidFill>
                          <a:schemeClr val="bg1"/>
                        </a:solidFill>
                        <a:latin typeface="Cambria Math" panose="02040503050406030204" pitchFamily="18" charset="0"/>
                      </a:rPr>
                      <m:t> </m:t>
                    </m:r>
                    <m:r>
                      <m:rPr>
                        <m:sty m:val="p"/>
                      </m:rPr>
                      <a:rPr lang="en-US" sz="2400" b="0" i="0" smtClean="0">
                        <a:solidFill>
                          <a:schemeClr val="bg1"/>
                        </a:solidFill>
                        <a:latin typeface="Cambria Math" panose="02040503050406030204" pitchFamily="18" charset="0"/>
                      </a:rPr>
                      <m:t>Moisture</m:t>
                    </m:r>
                    <m:r>
                      <a:rPr lang="en-US" sz="2400" b="0" i="0" smtClean="0">
                        <a:solidFill>
                          <a:schemeClr val="bg1"/>
                        </a:solidFill>
                        <a:latin typeface="Cambria Math" panose="02040503050406030204" pitchFamily="18" charset="0"/>
                      </a:rPr>
                      <m:t> </m:t>
                    </m:r>
                    <m:r>
                      <m:rPr>
                        <m:sty m:val="p"/>
                      </m:rPr>
                      <a:rPr lang="en-US" sz="2400" b="0" i="0" smtClean="0">
                        <a:solidFill>
                          <a:schemeClr val="bg1"/>
                        </a:solidFill>
                        <a:latin typeface="Cambria Math" panose="02040503050406030204" pitchFamily="18" charset="0"/>
                      </a:rPr>
                      <m:t>Content</m:t>
                    </m:r>
                    <m:r>
                      <a:rPr lang="en-US" sz="2400" b="0" i="0" smtClean="0">
                        <a:solidFill>
                          <a:schemeClr val="bg1"/>
                        </a:solidFill>
                        <a:latin typeface="Cambria Math" panose="02040503050406030204" pitchFamily="18" charset="0"/>
                      </a:rPr>
                      <m:t> </m:t>
                    </m:r>
                    <m:d>
                      <m:dPr>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m:t>
                        </m:r>
                      </m:e>
                    </m:d>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𝑓</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𝑅𝐻</m:t>
                    </m:r>
                    <m:r>
                      <a:rPr lang="en-US" sz="2400" b="0" i="1" smtClean="0">
                        <a:solidFill>
                          <a:schemeClr val="bg1"/>
                        </a:solidFill>
                        <a:latin typeface="Cambria Math" panose="02040503050406030204" pitchFamily="18" charset="0"/>
                      </a:rPr>
                      <m:t>, </m:t>
                    </m:r>
                    <m:r>
                      <a:rPr lang="en-US" sz="2400" b="0" i="1" smtClean="0">
                        <a:solidFill>
                          <a:schemeClr val="bg1"/>
                        </a:solidFill>
                        <a:latin typeface="Cambria Math" panose="02040503050406030204" pitchFamily="18" charset="0"/>
                      </a:rPr>
                      <m:t>𝑇</m:t>
                    </m:r>
                    <m:r>
                      <a:rPr lang="en-US" sz="2400" b="0" i="1" smtClean="0">
                        <a:solidFill>
                          <a:schemeClr val="bg1"/>
                        </a:solidFill>
                        <a:latin typeface="Cambria Math" panose="02040503050406030204" pitchFamily="18" charset="0"/>
                      </a:rPr>
                      <m:t>)</m:t>
                    </m:r>
                  </m:oMath>
                </a14:m>
                <a:endParaRPr lang="en-US" sz="2400" b="0" dirty="0">
                  <a:solidFill>
                    <a:schemeClr val="bg1"/>
                  </a:solidFill>
                </a:endParaRPr>
              </a:p>
            </p:txBody>
          </p:sp>
        </mc:Choice>
        <mc:Fallback>
          <p:sp>
            <p:nvSpPr>
              <p:cNvPr id="5" name="TextBox 4">
                <a:extLst>
                  <a:ext uri="{FF2B5EF4-FFF2-40B4-BE49-F238E27FC236}">
                    <a16:creationId xmlns:a16="http://schemas.microsoft.com/office/drawing/2014/main" id="{0AAD1FC3-F499-A604-15A9-5FD4E34B3EF2}"/>
                  </a:ext>
                </a:extLst>
              </p:cNvPr>
              <p:cNvSpPr txBox="1">
                <a:spLocks noRot="1" noChangeAspect="1" noMove="1" noResize="1" noEditPoints="1" noAdjustHandles="1" noChangeArrowheads="1" noChangeShapeType="1" noTextEdit="1"/>
              </p:cNvSpPr>
              <p:nvPr/>
            </p:nvSpPr>
            <p:spPr>
              <a:xfrm>
                <a:off x="5246255" y="1754126"/>
                <a:ext cx="6512357" cy="461665"/>
              </a:xfrm>
              <a:prstGeom prst="rect">
                <a:avLst/>
              </a:prstGeom>
              <a:blipFill>
                <a:blip r:embed="rId3"/>
                <a:stretch>
                  <a:fillRect l="-1498" t="-10667" b="-30667"/>
                </a:stretch>
              </a:blipFill>
            </p:spPr>
            <p:txBody>
              <a:bodyPr/>
              <a:lstStyle/>
              <a:p>
                <a:r>
                  <a:rPr lang="en-US">
                    <a:noFill/>
                  </a:rPr>
                  <a:t> </a:t>
                </a:r>
              </a:p>
            </p:txBody>
          </p:sp>
        </mc:Fallback>
      </mc:AlternateContent>
    </p:spTree>
    <p:extLst>
      <p:ext uri="{BB962C8B-B14F-4D97-AF65-F5344CB8AC3E}">
        <p14:creationId xmlns:p14="http://schemas.microsoft.com/office/powerpoint/2010/main" val="32081070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9AB37-6F14-1491-9F2B-DEE60EA64654}"/>
              </a:ext>
            </a:extLst>
          </p:cNvPr>
          <p:cNvSpPr>
            <a:spLocks noGrp="1"/>
          </p:cNvSpPr>
          <p:nvPr>
            <p:ph type="title"/>
          </p:nvPr>
        </p:nvSpPr>
        <p:spPr>
          <a:xfrm>
            <a:off x="345440" y="154871"/>
            <a:ext cx="11413172" cy="1044609"/>
          </a:xfrm>
        </p:spPr>
        <p:txBody>
          <a:bodyPr>
            <a:noAutofit/>
          </a:bodyPr>
          <a:lstStyle/>
          <a:p>
            <a:r>
              <a:rPr lang="en-US" sz="4000" dirty="0"/>
              <a:t>Data Exploration – </a:t>
            </a:r>
            <a:br>
              <a:rPr lang="en-US" sz="4000" dirty="0"/>
            </a:br>
            <a:r>
              <a:rPr lang="en-US" sz="4000" dirty="0"/>
              <a:t>Converting FMC to ROS</a:t>
            </a:r>
          </a:p>
        </p:txBody>
      </p:sp>
      <p:cxnSp>
        <p:nvCxnSpPr>
          <p:cNvPr id="8" name="Straight Connector 7">
            <a:extLst>
              <a:ext uri="{FF2B5EF4-FFF2-40B4-BE49-F238E27FC236}">
                <a16:creationId xmlns:a16="http://schemas.microsoft.com/office/drawing/2014/main" id="{4F2F83D4-5FE1-87FA-F8F9-9B940A09BF1E}"/>
              </a:ext>
            </a:extLst>
          </p:cNvPr>
          <p:cNvCxnSpPr>
            <a:cxnSpLocks/>
          </p:cNvCxnSpPr>
          <p:nvPr/>
        </p:nvCxnSpPr>
        <p:spPr>
          <a:xfrm>
            <a:off x="689076" y="1211107"/>
            <a:ext cx="10725901" cy="0"/>
          </a:xfrm>
          <a:prstGeom prst="line">
            <a:avLst/>
          </a:prstGeom>
          <a:ln w="38100"/>
        </p:spPr>
        <p:style>
          <a:lnRef idx="1">
            <a:schemeClr val="accent4"/>
          </a:lnRef>
          <a:fillRef idx="0">
            <a:schemeClr val="accent4"/>
          </a:fillRef>
          <a:effectRef idx="0">
            <a:schemeClr val="accent4"/>
          </a:effectRef>
          <a:fontRef idx="minor">
            <a:schemeClr val="tx1"/>
          </a:fontRef>
        </p:style>
      </p:cxnSp>
      <p:sp>
        <p:nvSpPr>
          <p:cNvPr id="12" name="Text Placeholder 3">
            <a:extLst>
              <a:ext uri="{FF2B5EF4-FFF2-40B4-BE49-F238E27FC236}">
                <a16:creationId xmlns:a16="http://schemas.microsoft.com/office/drawing/2014/main" id="{DD16316A-1855-B888-6459-3401C2047033}"/>
              </a:ext>
            </a:extLst>
          </p:cNvPr>
          <p:cNvSpPr>
            <a:spLocks noGrp="1"/>
          </p:cNvSpPr>
          <p:nvPr>
            <p:ph type="body" sz="half" idx="2"/>
          </p:nvPr>
        </p:nvSpPr>
        <p:spPr>
          <a:xfrm>
            <a:off x="199708" y="1642794"/>
            <a:ext cx="5454989" cy="4370079"/>
          </a:xfrm>
        </p:spPr>
        <p:txBody>
          <a:bodyPr>
            <a:normAutofit/>
          </a:bodyPr>
          <a:lstStyle/>
          <a:p>
            <a:pPr marL="285750" indent="-285750" algn="l">
              <a:buFont typeface="Arial" panose="020B0604020202020204" pitchFamily="34" charset="0"/>
              <a:buChar char="•"/>
            </a:pPr>
            <a:r>
              <a:rPr lang="en-US" sz="2000" dirty="0"/>
              <a:t>FMC values transformed to ROS using idealized curve for fuel type most similar to 10-h FMC sensors</a:t>
            </a:r>
          </a:p>
          <a:p>
            <a:pPr marL="285750" indent="-285750" algn="l">
              <a:buFont typeface="Arial" panose="020B0604020202020204" pitchFamily="34" charset="0"/>
              <a:buChar char="•"/>
            </a:pPr>
            <a:r>
              <a:rPr lang="en-US" sz="2000" dirty="0"/>
              <a:t>Fuel model 8 is “closed timber litter”, a mixture of dead material on the ground that characterized as majority 10-h fuels</a:t>
            </a:r>
          </a:p>
          <a:p>
            <a:pPr marL="285750" indent="-285750" algn="l">
              <a:buFont typeface="Arial" panose="020B0604020202020204" pitchFamily="34" charset="0"/>
              <a:buChar char="•"/>
            </a:pPr>
            <a:r>
              <a:rPr lang="en-US" sz="2000" dirty="0"/>
              <a:t>Error for predicting ROS on test set is the main quantity of interest in this project</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0AAD1FC3-F499-A604-15A9-5FD4E34B3EF2}"/>
                  </a:ext>
                </a:extLst>
              </p:cNvPr>
              <p:cNvSpPr txBox="1"/>
              <p:nvPr/>
            </p:nvSpPr>
            <p:spPr>
              <a:xfrm>
                <a:off x="7019993" y="1631165"/>
                <a:ext cx="3519054" cy="461665"/>
              </a:xfrm>
              <a:prstGeom prst="rect">
                <a:avLst/>
              </a:prstGeom>
              <a:solidFill>
                <a:schemeClr val="tx1"/>
              </a:solidFill>
            </p:spPr>
            <p:txBody>
              <a:bodyPr wrap="square" rtlCol="0">
                <a:spAutoFit/>
              </a:bodyPr>
              <a:lstStyle/>
              <a:p>
                <a:r>
                  <a:rPr lang="en-US" sz="2400" dirty="0">
                    <a:solidFill>
                      <a:schemeClr val="bg1"/>
                    </a:solidFill>
                  </a:rPr>
                  <a:t>R</a:t>
                </a:r>
                <a14:m>
                  <m:oMath xmlns:m="http://schemas.openxmlformats.org/officeDocument/2006/math">
                    <m:r>
                      <m:rPr>
                        <m:sty m:val="p"/>
                      </m:rPr>
                      <a:rPr lang="en-US" sz="2400" b="0" i="0" smtClean="0">
                        <a:solidFill>
                          <a:schemeClr val="bg1"/>
                        </a:solidFill>
                        <a:latin typeface="Cambria Math" panose="02040503050406030204" pitchFamily="18" charset="0"/>
                      </a:rPr>
                      <m:t>OS</m:t>
                    </m:r>
                    <m:d>
                      <m:dPr>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𝑚</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𝑠</m:t>
                        </m:r>
                      </m:e>
                    </m:d>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𝑓</m:t>
                    </m:r>
                    <m:r>
                      <a:rPr lang="en-US" sz="2400" b="0" i="1" smtClean="0">
                        <a:solidFill>
                          <a:schemeClr val="bg1"/>
                        </a:solidFill>
                        <a:latin typeface="Cambria Math" panose="02040503050406030204" pitchFamily="18" charset="0"/>
                      </a:rPr>
                      <m:t>(</m:t>
                    </m:r>
                    <m:r>
                      <m:rPr>
                        <m:sty m:val="p"/>
                      </m:rPr>
                      <a:rPr lang="en-US" sz="2400" b="0" i="0" smtClean="0">
                        <a:solidFill>
                          <a:schemeClr val="bg1"/>
                        </a:solidFill>
                        <a:latin typeface="Cambria Math" panose="02040503050406030204" pitchFamily="18" charset="0"/>
                      </a:rPr>
                      <m:t>FMC</m:t>
                    </m:r>
                    <m:r>
                      <a:rPr lang="en-US" sz="2400" b="0" i="1" smtClean="0">
                        <a:solidFill>
                          <a:schemeClr val="bg1"/>
                        </a:solidFill>
                        <a:latin typeface="Cambria Math" panose="02040503050406030204" pitchFamily="18" charset="0"/>
                      </a:rPr>
                      <m:t>)</m:t>
                    </m:r>
                  </m:oMath>
                </a14:m>
                <a:endParaRPr lang="en-US" sz="2400" b="0" dirty="0">
                  <a:solidFill>
                    <a:schemeClr val="bg1"/>
                  </a:solidFill>
                </a:endParaRPr>
              </a:p>
            </p:txBody>
          </p:sp>
        </mc:Choice>
        <mc:Fallback>
          <p:sp>
            <p:nvSpPr>
              <p:cNvPr id="5" name="TextBox 4">
                <a:extLst>
                  <a:ext uri="{FF2B5EF4-FFF2-40B4-BE49-F238E27FC236}">
                    <a16:creationId xmlns:a16="http://schemas.microsoft.com/office/drawing/2014/main" id="{0AAD1FC3-F499-A604-15A9-5FD4E34B3EF2}"/>
                  </a:ext>
                </a:extLst>
              </p:cNvPr>
              <p:cNvSpPr txBox="1">
                <a:spLocks noRot="1" noChangeAspect="1" noMove="1" noResize="1" noEditPoints="1" noAdjustHandles="1" noChangeArrowheads="1" noChangeShapeType="1" noTextEdit="1"/>
              </p:cNvSpPr>
              <p:nvPr/>
            </p:nvSpPr>
            <p:spPr>
              <a:xfrm>
                <a:off x="7019993" y="1631165"/>
                <a:ext cx="3519054" cy="461665"/>
              </a:xfrm>
              <a:prstGeom prst="rect">
                <a:avLst/>
              </a:prstGeom>
              <a:blipFill>
                <a:blip r:embed="rId2"/>
                <a:stretch>
                  <a:fillRect l="-2773" t="-10667" b="-30667"/>
                </a:stretch>
              </a:blipFill>
            </p:spPr>
            <p:txBody>
              <a:bodyPr/>
              <a:lstStyle/>
              <a:p>
                <a:r>
                  <a:rPr lang="en-US">
                    <a:noFill/>
                  </a:rPr>
                  <a:t> </a:t>
                </a:r>
              </a:p>
            </p:txBody>
          </p:sp>
        </mc:Fallback>
      </mc:AlternateContent>
      <p:pic>
        <p:nvPicPr>
          <p:cNvPr id="3" name="Picture 2" descr="A graph of a fuel model&#10;&#10;Description automatically generated with medium confidence">
            <a:extLst>
              <a:ext uri="{FF2B5EF4-FFF2-40B4-BE49-F238E27FC236}">
                <a16:creationId xmlns:a16="http://schemas.microsoft.com/office/drawing/2014/main" id="{4C215B15-31AA-23A3-B67F-572881625B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2026" y="2536143"/>
            <a:ext cx="5454989" cy="4091242"/>
          </a:xfrm>
          <a:prstGeom prst="rect">
            <a:avLst/>
          </a:prstGeom>
        </p:spPr>
      </p:pic>
    </p:spTree>
    <p:extLst>
      <p:ext uri="{BB962C8B-B14F-4D97-AF65-F5344CB8AC3E}">
        <p14:creationId xmlns:p14="http://schemas.microsoft.com/office/powerpoint/2010/main" val="989574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9AB37-6F14-1491-9F2B-DEE60EA64654}"/>
              </a:ext>
            </a:extLst>
          </p:cNvPr>
          <p:cNvSpPr>
            <a:spLocks noGrp="1"/>
          </p:cNvSpPr>
          <p:nvPr>
            <p:ph type="title"/>
          </p:nvPr>
        </p:nvSpPr>
        <p:spPr>
          <a:xfrm>
            <a:off x="389414" y="-316449"/>
            <a:ext cx="11413172" cy="1044609"/>
          </a:xfrm>
        </p:spPr>
        <p:txBody>
          <a:bodyPr>
            <a:noAutofit/>
          </a:bodyPr>
          <a:lstStyle/>
          <a:p>
            <a:br>
              <a:rPr lang="en-US" sz="4000" dirty="0"/>
            </a:br>
            <a:r>
              <a:rPr lang="en-US" sz="4000" dirty="0"/>
              <a:t>Converting FMC to ROS</a:t>
            </a:r>
          </a:p>
        </p:txBody>
      </p:sp>
      <p:cxnSp>
        <p:nvCxnSpPr>
          <p:cNvPr id="8" name="Straight Connector 7">
            <a:extLst>
              <a:ext uri="{FF2B5EF4-FFF2-40B4-BE49-F238E27FC236}">
                <a16:creationId xmlns:a16="http://schemas.microsoft.com/office/drawing/2014/main" id="{4F2F83D4-5FE1-87FA-F8F9-9B940A09BF1E}"/>
              </a:ext>
            </a:extLst>
          </p:cNvPr>
          <p:cNvCxnSpPr>
            <a:cxnSpLocks/>
          </p:cNvCxnSpPr>
          <p:nvPr/>
        </p:nvCxnSpPr>
        <p:spPr>
          <a:xfrm>
            <a:off x="733049" y="747776"/>
            <a:ext cx="10725901" cy="0"/>
          </a:xfrm>
          <a:prstGeom prst="line">
            <a:avLst/>
          </a:prstGeom>
          <a:ln w="38100"/>
        </p:spPr>
        <p:style>
          <a:lnRef idx="1">
            <a:schemeClr val="accent4"/>
          </a:lnRef>
          <a:fillRef idx="0">
            <a:schemeClr val="accent4"/>
          </a:fillRef>
          <a:effectRef idx="0">
            <a:schemeClr val="accent4"/>
          </a:effectRef>
          <a:fontRef idx="minor">
            <a:schemeClr val="tx1"/>
          </a:fontRef>
        </p:style>
      </p:cxnSp>
      <p:sp>
        <p:nvSpPr>
          <p:cNvPr id="12" name="Text Placeholder 3">
            <a:extLst>
              <a:ext uri="{FF2B5EF4-FFF2-40B4-BE49-F238E27FC236}">
                <a16:creationId xmlns:a16="http://schemas.microsoft.com/office/drawing/2014/main" id="{DD16316A-1855-B888-6459-3401C2047033}"/>
              </a:ext>
            </a:extLst>
          </p:cNvPr>
          <p:cNvSpPr>
            <a:spLocks noGrp="1"/>
          </p:cNvSpPr>
          <p:nvPr>
            <p:ph type="body" sz="half" idx="2"/>
          </p:nvPr>
        </p:nvSpPr>
        <p:spPr>
          <a:xfrm>
            <a:off x="199708" y="1642794"/>
            <a:ext cx="5454989" cy="4370079"/>
          </a:xfrm>
        </p:spPr>
        <p:txBody>
          <a:bodyPr>
            <a:normAutofit/>
          </a:bodyPr>
          <a:lstStyle/>
          <a:p>
            <a:pPr marL="285750" indent="-285750" algn="l">
              <a:buFont typeface="Arial" panose="020B0604020202020204" pitchFamily="34" charset="0"/>
              <a:buChar char="•"/>
            </a:pPr>
            <a:r>
              <a:rPr lang="en-US" sz="2000" dirty="0"/>
              <a:t>FMC values transformed to ROS using idealized curve</a:t>
            </a:r>
          </a:p>
          <a:p>
            <a:pPr marL="285750" indent="-285750" algn="l">
              <a:buFont typeface="Arial" panose="020B0604020202020204" pitchFamily="34" charset="0"/>
              <a:buChar char="•"/>
            </a:pPr>
            <a:r>
              <a:rPr lang="en-US" sz="2000" dirty="0"/>
              <a:t>Error for predicting ROS on test set is the main quantity of interest in this project</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0AAD1FC3-F499-A604-15A9-5FD4E34B3EF2}"/>
                  </a:ext>
                </a:extLst>
              </p:cNvPr>
              <p:cNvSpPr txBox="1"/>
              <p:nvPr/>
            </p:nvSpPr>
            <p:spPr>
              <a:xfrm>
                <a:off x="1408412" y="3253493"/>
                <a:ext cx="2105889" cy="338554"/>
              </a:xfrm>
              <a:prstGeom prst="rect">
                <a:avLst/>
              </a:prstGeom>
              <a:solidFill>
                <a:schemeClr val="tx1"/>
              </a:solidFill>
            </p:spPr>
            <p:txBody>
              <a:bodyPr wrap="square" rtlCol="0">
                <a:spAutoFit/>
              </a:bodyPr>
              <a:lstStyle/>
              <a:p>
                <a:r>
                  <a:rPr lang="en-US" sz="1600" dirty="0">
                    <a:solidFill>
                      <a:schemeClr val="bg1"/>
                    </a:solidFill>
                  </a:rPr>
                  <a:t>R</a:t>
                </a:r>
                <a14:m>
                  <m:oMath xmlns:m="http://schemas.openxmlformats.org/officeDocument/2006/math">
                    <m:r>
                      <m:rPr>
                        <m:sty m:val="p"/>
                      </m:rPr>
                      <a:rPr lang="en-US" sz="1600" b="0" i="0" smtClean="0">
                        <a:solidFill>
                          <a:schemeClr val="bg1"/>
                        </a:solidFill>
                        <a:latin typeface="Cambria Math" panose="02040503050406030204" pitchFamily="18" charset="0"/>
                      </a:rPr>
                      <m:t>OS</m:t>
                    </m:r>
                    <m:d>
                      <m:dPr>
                        <m:ctrlPr>
                          <a:rPr lang="en-US" sz="1600" b="0" i="1" smtClean="0">
                            <a:solidFill>
                              <a:schemeClr val="bg1"/>
                            </a:solidFill>
                            <a:latin typeface="Cambria Math" panose="02040503050406030204" pitchFamily="18" charset="0"/>
                          </a:rPr>
                        </m:ctrlPr>
                      </m:dPr>
                      <m:e>
                        <m:r>
                          <a:rPr lang="en-US" sz="1600" b="0" i="1" smtClean="0">
                            <a:solidFill>
                              <a:schemeClr val="bg1"/>
                            </a:solidFill>
                            <a:latin typeface="Cambria Math" panose="02040503050406030204" pitchFamily="18" charset="0"/>
                          </a:rPr>
                          <m:t>𝑚</m:t>
                        </m:r>
                        <m:r>
                          <a:rPr lang="en-US" sz="1600" b="0" i="1" smtClean="0">
                            <a:solidFill>
                              <a:schemeClr val="bg1"/>
                            </a:solidFill>
                            <a:latin typeface="Cambria Math" panose="02040503050406030204" pitchFamily="18" charset="0"/>
                          </a:rPr>
                          <m:t>/</m:t>
                        </m:r>
                        <m:r>
                          <a:rPr lang="en-US" sz="1600" b="0" i="1" smtClean="0">
                            <a:solidFill>
                              <a:schemeClr val="bg1"/>
                            </a:solidFill>
                            <a:latin typeface="Cambria Math" panose="02040503050406030204" pitchFamily="18" charset="0"/>
                          </a:rPr>
                          <m:t>𝑠</m:t>
                        </m:r>
                      </m:e>
                    </m:d>
                    <m:r>
                      <a:rPr lang="en-US" sz="1600" b="0" i="1" smtClean="0">
                        <a:solidFill>
                          <a:schemeClr val="bg1"/>
                        </a:solidFill>
                        <a:latin typeface="Cambria Math" panose="02040503050406030204" pitchFamily="18" charset="0"/>
                      </a:rPr>
                      <m:t>=</m:t>
                    </m:r>
                    <m:r>
                      <a:rPr lang="en-US" sz="1600" b="0" i="1" smtClean="0">
                        <a:solidFill>
                          <a:schemeClr val="bg1"/>
                        </a:solidFill>
                        <a:latin typeface="Cambria Math" panose="02040503050406030204" pitchFamily="18" charset="0"/>
                      </a:rPr>
                      <m:t>𝑓</m:t>
                    </m:r>
                    <m:r>
                      <a:rPr lang="en-US" sz="1600" b="0" i="1" smtClean="0">
                        <a:solidFill>
                          <a:schemeClr val="bg1"/>
                        </a:solidFill>
                        <a:latin typeface="Cambria Math" panose="02040503050406030204" pitchFamily="18" charset="0"/>
                      </a:rPr>
                      <m:t>(</m:t>
                    </m:r>
                    <m:r>
                      <m:rPr>
                        <m:sty m:val="p"/>
                      </m:rPr>
                      <a:rPr lang="en-US" sz="1600" b="0" i="0" smtClean="0">
                        <a:solidFill>
                          <a:schemeClr val="bg1"/>
                        </a:solidFill>
                        <a:latin typeface="Cambria Math" panose="02040503050406030204" pitchFamily="18" charset="0"/>
                      </a:rPr>
                      <m:t>FMC</m:t>
                    </m:r>
                    <m:r>
                      <a:rPr lang="en-US" sz="1600" b="0" i="1" smtClean="0">
                        <a:solidFill>
                          <a:schemeClr val="bg1"/>
                        </a:solidFill>
                        <a:latin typeface="Cambria Math" panose="02040503050406030204" pitchFamily="18" charset="0"/>
                      </a:rPr>
                      <m:t>)</m:t>
                    </m:r>
                  </m:oMath>
                </a14:m>
                <a:endParaRPr lang="en-US" sz="1600" b="0" dirty="0">
                  <a:solidFill>
                    <a:schemeClr val="bg1"/>
                  </a:solidFill>
                </a:endParaRPr>
              </a:p>
            </p:txBody>
          </p:sp>
        </mc:Choice>
        <mc:Fallback>
          <p:sp>
            <p:nvSpPr>
              <p:cNvPr id="5" name="TextBox 4">
                <a:extLst>
                  <a:ext uri="{FF2B5EF4-FFF2-40B4-BE49-F238E27FC236}">
                    <a16:creationId xmlns:a16="http://schemas.microsoft.com/office/drawing/2014/main" id="{0AAD1FC3-F499-A604-15A9-5FD4E34B3EF2}"/>
                  </a:ext>
                </a:extLst>
              </p:cNvPr>
              <p:cNvSpPr txBox="1">
                <a:spLocks noRot="1" noChangeAspect="1" noMove="1" noResize="1" noEditPoints="1" noAdjustHandles="1" noChangeArrowheads="1" noChangeShapeType="1" noTextEdit="1"/>
              </p:cNvSpPr>
              <p:nvPr/>
            </p:nvSpPr>
            <p:spPr>
              <a:xfrm>
                <a:off x="1408412" y="3253493"/>
                <a:ext cx="2105889" cy="338554"/>
              </a:xfrm>
              <a:prstGeom prst="rect">
                <a:avLst/>
              </a:prstGeom>
              <a:blipFill>
                <a:blip r:embed="rId2"/>
                <a:stretch>
                  <a:fillRect l="-1449" t="-5455" b="-23636"/>
                </a:stretch>
              </a:blipFill>
            </p:spPr>
            <p:txBody>
              <a:bodyPr/>
              <a:lstStyle/>
              <a:p>
                <a:r>
                  <a:rPr lang="en-US">
                    <a:noFill/>
                  </a:rPr>
                  <a:t> </a:t>
                </a:r>
              </a:p>
            </p:txBody>
          </p:sp>
        </mc:Fallback>
      </mc:AlternateContent>
      <p:pic>
        <p:nvPicPr>
          <p:cNvPr id="3" name="Picture 2" descr="A graph of a fuel model&#10;&#10;Description automatically generated with medium confidence">
            <a:extLst>
              <a:ext uri="{FF2B5EF4-FFF2-40B4-BE49-F238E27FC236}">
                <a16:creationId xmlns:a16="http://schemas.microsoft.com/office/drawing/2014/main" id="{4C215B15-31AA-23A3-B67F-572881625B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570" y="3840446"/>
            <a:ext cx="3666026" cy="2749519"/>
          </a:xfrm>
          <a:prstGeom prst="rect">
            <a:avLst/>
          </a:prstGeom>
        </p:spPr>
      </p:pic>
      <p:pic>
        <p:nvPicPr>
          <p:cNvPr id="6" name="Picture 5" descr="A graph of a radio wave&#10;&#10;Description automatically generated">
            <a:extLst>
              <a:ext uri="{FF2B5EF4-FFF2-40B4-BE49-F238E27FC236}">
                <a16:creationId xmlns:a16="http://schemas.microsoft.com/office/drawing/2014/main" id="{8E20C45D-9A38-B256-9500-C4DD8962A1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1393" y="869020"/>
            <a:ext cx="3507029" cy="2630272"/>
          </a:xfrm>
          <a:prstGeom prst="rect">
            <a:avLst/>
          </a:prstGeom>
        </p:spPr>
      </p:pic>
      <p:pic>
        <p:nvPicPr>
          <p:cNvPr id="7" name="Picture 6" descr="A graph with red lines&#10;&#10;Description automatically generated">
            <a:extLst>
              <a:ext uri="{FF2B5EF4-FFF2-40B4-BE49-F238E27FC236}">
                <a16:creationId xmlns:a16="http://schemas.microsoft.com/office/drawing/2014/main" id="{23F21735-7164-B6E1-8791-EE650D3D2A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1394" y="3995898"/>
            <a:ext cx="3507030" cy="2630273"/>
          </a:xfrm>
          <a:prstGeom prst="rect">
            <a:avLst/>
          </a:prstGeom>
        </p:spPr>
      </p:pic>
      <p:sp>
        <p:nvSpPr>
          <p:cNvPr id="9" name="Arrow: Right 8">
            <a:extLst>
              <a:ext uri="{FF2B5EF4-FFF2-40B4-BE49-F238E27FC236}">
                <a16:creationId xmlns:a16="http://schemas.microsoft.com/office/drawing/2014/main" id="{9BE97D74-9B0A-F2DB-0B90-1F2EA87199F5}"/>
              </a:ext>
            </a:extLst>
          </p:cNvPr>
          <p:cNvSpPr/>
          <p:nvPr/>
        </p:nvSpPr>
        <p:spPr>
          <a:xfrm rot="5400000">
            <a:off x="8287800" y="3419991"/>
            <a:ext cx="454212" cy="6552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57752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9AB37-6F14-1491-9F2B-DEE60EA64654}"/>
              </a:ext>
            </a:extLst>
          </p:cNvPr>
          <p:cNvSpPr>
            <a:spLocks noGrp="1"/>
          </p:cNvSpPr>
          <p:nvPr>
            <p:ph type="title"/>
          </p:nvPr>
        </p:nvSpPr>
        <p:spPr>
          <a:xfrm>
            <a:off x="214858" y="54080"/>
            <a:ext cx="11413172" cy="1044609"/>
          </a:xfrm>
        </p:spPr>
        <p:txBody>
          <a:bodyPr>
            <a:noAutofit/>
          </a:bodyPr>
          <a:lstStyle/>
          <a:p>
            <a:r>
              <a:rPr lang="en-US" sz="4000" dirty="0"/>
              <a:t>Proposed Loss Functions</a:t>
            </a:r>
          </a:p>
        </p:txBody>
      </p:sp>
      <p:cxnSp>
        <p:nvCxnSpPr>
          <p:cNvPr id="8" name="Straight Connector 7">
            <a:extLst>
              <a:ext uri="{FF2B5EF4-FFF2-40B4-BE49-F238E27FC236}">
                <a16:creationId xmlns:a16="http://schemas.microsoft.com/office/drawing/2014/main" id="{4F2F83D4-5FE1-87FA-F8F9-9B940A09BF1E}"/>
              </a:ext>
            </a:extLst>
          </p:cNvPr>
          <p:cNvCxnSpPr>
            <a:cxnSpLocks/>
          </p:cNvCxnSpPr>
          <p:nvPr/>
        </p:nvCxnSpPr>
        <p:spPr>
          <a:xfrm>
            <a:off x="558494" y="1110316"/>
            <a:ext cx="10725901" cy="0"/>
          </a:xfrm>
          <a:prstGeom prst="line">
            <a:avLst/>
          </a:prstGeom>
          <a:ln w="38100"/>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12" name="Text Placeholder 3">
                <a:extLst>
                  <a:ext uri="{FF2B5EF4-FFF2-40B4-BE49-F238E27FC236}">
                    <a16:creationId xmlns:a16="http://schemas.microsoft.com/office/drawing/2014/main" id="{DD16316A-1855-B888-6459-3401C2047033}"/>
                  </a:ext>
                </a:extLst>
              </p:cNvPr>
              <p:cNvSpPr>
                <a:spLocks noGrp="1"/>
              </p:cNvSpPr>
              <p:nvPr>
                <p:ph type="body" sz="half" idx="2"/>
              </p:nvPr>
            </p:nvSpPr>
            <p:spPr>
              <a:xfrm>
                <a:off x="199709" y="1642794"/>
                <a:ext cx="5342110" cy="4665642"/>
              </a:xfrm>
            </p:spPr>
            <p:txBody>
              <a:bodyPr>
                <a:normAutofit/>
              </a:bodyPr>
              <a:lstStyle/>
              <a:p>
                <a:pPr marL="285750" indent="-285750" algn="l">
                  <a:buFont typeface="Arial" panose="020B0604020202020204" pitchFamily="34" charset="0"/>
                  <a:buChar char="•"/>
                </a:pPr>
                <a:r>
                  <a:rPr lang="en-US" sz="2000" dirty="0"/>
                  <a:t>We use an </a:t>
                </a:r>
                <a:r>
                  <a:rPr lang="en-US" sz="2000" b="1" dirty="0"/>
                  <a:t>Exponentially Weighted MSE</a:t>
                </a:r>
                <a:r>
                  <a:rPr lang="en-US" sz="2000" dirty="0"/>
                  <a:t>, which places more weight on drier fuels and less weight on wetter fuels</a:t>
                </a:r>
                <a:endParaRPr lang="en-US" sz="2000" b="1" dirty="0"/>
              </a:p>
              <a:p>
                <a:pPr marL="285750" indent="-285750" algn="l">
                  <a:buFont typeface="Arial" panose="020B0604020202020204" pitchFamily="34" charset="0"/>
                  <a:buChar char="•"/>
                </a:pPr>
                <a:r>
                  <a:rPr lang="en-US" sz="2000" dirty="0"/>
                  <a:t>The weight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𝑖</m:t>
                        </m:r>
                      </m:sub>
                    </m:sSub>
                  </m:oMath>
                </a14:m>
                <a:r>
                  <a:rPr lang="en-US" sz="2000" dirty="0"/>
                  <a:t> is determined by the level of the response variable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𝑖</m:t>
                        </m:r>
                      </m:sub>
                    </m:sSub>
                  </m:oMath>
                </a14:m>
                <a:r>
                  <a:rPr lang="en-US" sz="2000" dirty="0"/>
                  <a:t> and a parameter </a:t>
                </a:r>
                <a14:m>
                  <m:oMath xmlns:m="http://schemas.openxmlformats.org/officeDocument/2006/math">
                    <m:r>
                      <a:rPr lang="en-US" sz="2000" b="0" i="1" smtClean="0">
                        <a:latin typeface="Cambria Math" panose="02040503050406030204" pitchFamily="18" charset="0"/>
                      </a:rPr>
                      <m:t>𝜔</m:t>
                    </m:r>
                  </m:oMath>
                </a14:m>
                <a:endParaRPr lang="en-US" sz="2000" dirty="0"/>
              </a:p>
              <a:p>
                <a:pPr marL="285750" indent="-285750" algn="l">
                  <a:buFont typeface="Arial" panose="020B0604020202020204" pitchFamily="34" charset="0"/>
                  <a:buChar char="•"/>
                </a:pPr>
                <a:r>
                  <a:rPr lang="en-US" sz="2000" dirty="0"/>
                  <a:t>As the parameter </a:t>
                </a:r>
                <a14:m>
                  <m:oMath xmlns:m="http://schemas.openxmlformats.org/officeDocument/2006/math">
                    <m:r>
                      <a:rPr lang="en-US" sz="2000" b="0" i="1" smtClean="0">
                        <a:latin typeface="Cambria Math" panose="02040503050406030204" pitchFamily="18" charset="0"/>
                      </a:rPr>
                      <m:t>𝜔</m:t>
                    </m:r>
                  </m:oMath>
                </a14:m>
                <a:r>
                  <a:rPr lang="en-US" sz="2000" dirty="0"/>
                  <a:t> increases, less weight is given to wetter fuels</a:t>
                </a:r>
              </a:p>
              <a:p>
                <a:pPr marL="285750" indent="-285750" algn="l">
                  <a:buFont typeface="Arial" panose="020B0604020202020204" pitchFamily="34" charset="0"/>
                  <a:buChar char="•"/>
                </a:pPr>
                <a:r>
                  <a:rPr lang="en-US" sz="2000" i="1" dirty="0"/>
                  <a:t>Note:</a:t>
                </a:r>
                <a:r>
                  <a:rPr lang="en-US" sz="2000" dirty="0"/>
                  <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𝑖</m:t>
                        </m:r>
                      </m:sub>
                    </m:sSub>
                  </m:oMath>
                </a14:m>
                <a:r>
                  <a:rPr lang="en-US" sz="2000" dirty="0"/>
                  <a:t> is constant with respect to model parameters</a:t>
                </a:r>
              </a:p>
              <a:p>
                <a:pPr marL="285750" indent="-285750" algn="l">
                  <a:buFont typeface="Arial" panose="020B0604020202020204" pitchFamily="34" charset="0"/>
                  <a:buChar char="•"/>
                </a:pPr>
                <a:endParaRPr lang="en-US" sz="2000" dirty="0"/>
              </a:p>
              <a:p>
                <a:pPr marL="285750" indent="-285750" algn="l">
                  <a:buFont typeface="Arial" panose="020B0604020202020204" pitchFamily="34" charset="0"/>
                  <a:buChar char="•"/>
                </a:pPr>
                <a:endParaRPr lang="en-US" sz="2000" dirty="0"/>
              </a:p>
            </p:txBody>
          </p:sp>
        </mc:Choice>
        <mc:Fallback>
          <p:sp>
            <p:nvSpPr>
              <p:cNvPr id="12" name="Text Placeholder 3">
                <a:extLst>
                  <a:ext uri="{FF2B5EF4-FFF2-40B4-BE49-F238E27FC236}">
                    <a16:creationId xmlns:a16="http://schemas.microsoft.com/office/drawing/2014/main" id="{DD16316A-1855-B888-6459-3401C2047033}"/>
                  </a:ext>
                </a:extLst>
              </p:cNvPr>
              <p:cNvSpPr>
                <a:spLocks noGrp="1" noRot="1" noChangeAspect="1" noMove="1" noResize="1" noEditPoints="1" noAdjustHandles="1" noChangeArrowheads="1" noChangeShapeType="1" noTextEdit="1"/>
              </p:cNvSpPr>
              <p:nvPr>
                <p:ph type="body" sz="half" idx="2"/>
              </p:nvPr>
            </p:nvSpPr>
            <p:spPr>
              <a:xfrm>
                <a:off x="199709" y="1642794"/>
                <a:ext cx="5342110" cy="4665642"/>
              </a:xfr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46EA806B-9757-DB1A-6E4C-0ECF9A9D2158}"/>
                  </a:ext>
                </a:extLst>
              </p:cNvPr>
              <p:cNvSpPr txBox="1"/>
              <p:nvPr/>
            </p:nvSpPr>
            <p:spPr>
              <a:xfrm>
                <a:off x="5615708" y="1716042"/>
                <a:ext cx="6173383" cy="3735766"/>
              </a:xfrm>
              <a:prstGeom prst="rect">
                <a:avLst/>
              </a:prstGeom>
              <a:solidFill>
                <a:schemeClr val="tx1"/>
              </a:solid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𝑦</m:t>
                          </m:r>
                        </m:e>
                        <m:sub>
                          <m:r>
                            <a:rPr lang="en-US" sz="2400" b="0" i="1" smtClean="0">
                              <a:solidFill>
                                <a:schemeClr val="bg1"/>
                              </a:solidFill>
                              <a:latin typeface="Cambria Math" panose="02040503050406030204" pitchFamily="18" charset="0"/>
                            </a:rPr>
                            <m:t>𝑖</m:t>
                          </m:r>
                        </m:sub>
                      </m:sSub>
                      <m:r>
                        <a:rPr lang="en-US" sz="2400" b="0" i="1" smtClean="0">
                          <a:solidFill>
                            <a:schemeClr val="bg1"/>
                          </a:solidFill>
                          <a:latin typeface="Cambria Math" panose="02040503050406030204" pitchFamily="18" charset="0"/>
                        </a:rPr>
                        <m:t>:</m:t>
                      </m:r>
                      <m:sSup>
                        <m:sSupPr>
                          <m:ctrlPr>
                            <a:rPr lang="en-US" sz="2400" b="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rPr>
                            <m:t>𝑖</m:t>
                          </m:r>
                        </m:e>
                        <m:sup>
                          <m:r>
                            <a:rPr lang="en-US" sz="2400" b="0" i="1" smtClean="0">
                              <a:solidFill>
                                <a:schemeClr val="bg1"/>
                              </a:solidFill>
                              <a:latin typeface="Cambria Math" panose="02040503050406030204" pitchFamily="18" charset="0"/>
                            </a:rPr>
                            <m:t>𝑡h</m:t>
                          </m:r>
                        </m:sup>
                      </m:sSup>
                      <m:r>
                        <a:rPr lang="en-US" sz="2400" b="0" i="1" smtClean="0">
                          <a:solidFill>
                            <a:schemeClr val="bg1"/>
                          </a:solidFill>
                          <a:latin typeface="Cambria Math" panose="02040503050406030204" pitchFamily="18" charset="0"/>
                        </a:rPr>
                        <m:t> </m:t>
                      </m:r>
                      <m:r>
                        <m:rPr>
                          <m:sty m:val="p"/>
                        </m:rPr>
                        <a:rPr lang="en-US" sz="2400" b="0" i="0" smtClean="0">
                          <a:solidFill>
                            <a:schemeClr val="bg1"/>
                          </a:solidFill>
                          <a:latin typeface="Cambria Math" panose="02040503050406030204" pitchFamily="18" charset="0"/>
                        </a:rPr>
                        <m:t>response</m:t>
                      </m:r>
                      <m:r>
                        <a:rPr lang="en-US" sz="2400" b="0" i="0" smtClean="0">
                          <a:solidFill>
                            <a:schemeClr val="bg1"/>
                          </a:solidFill>
                          <a:latin typeface="Cambria Math" panose="02040503050406030204" pitchFamily="18" charset="0"/>
                        </a:rPr>
                        <m:t> </m:t>
                      </m:r>
                      <m:r>
                        <m:rPr>
                          <m:sty m:val="p"/>
                        </m:rPr>
                        <a:rPr lang="en-US" sz="2400" b="0" i="0" smtClean="0">
                          <a:solidFill>
                            <a:schemeClr val="bg1"/>
                          </a:solidFill>
                          <a:latin typeface="Cambria Math" panose="02040503050406030204" pitchFamily="18" charset="0"/>
                        </a:rPr>
                        <m:t>value</m:t>
                      </m:r>
                    </m:oMath>
                  </m:oMathPara>
                </a14:m>
                <a:endParaRPr lang="en-US" sz="2400" b="0" dirty="0">
                  <a:solidFill>
                    <a:schemeClr val="bg1"/>
                  </a:solidFill>
                  <a:latin typeface="Cambria Math" panose="02040503050406030204" pitchFamily="18" charset="0"/>
                </a:endParaRPr>
              </a:p>
              <a:p>
                <a:pPr algn="ctr"/>
                <a14:m>
                  <m:oMath xmlns:m="http://schemas.openxmlformats.org/officeDocument/2006/math">
                    <m:acc>
                      <m:accPr>
                        <m:chr m:val="̂"/>
                        <m:ctrlPr>
                          <a:rPr lang="en-US" sz="2400" i="1">
                            <a:solidFill>
                              <a:schemeClr val="bg1"/>
                            </a:solidFill>
                            <a:latin typeface="Cambria Math" panose="02040503050406030204" pitchFamily="18" charset="0"/>
                          </a:rPr>
                        </m:ctrlPr>
                      </m:accPr>
                      <m:e>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𝑦</m:t>
                            </m:r>
                          </m:e>
                          <m:sub>
                            <m:r>
                              <a:rPr lang="en-US" sz="2400" i="1">
                                <a:solidFill>
                                  <a:schemeClr val="bg1"/>
                                </a:solidFill>
                                <a:latin typeface="Cambria Math" panose="02040503050406030204" pitchFamily="18" charset="0"/>
                              </a:rPr>
                              <m:t>𝑖</m:t>
                            </m:r>
                          </m:sub>
                        </m:sSub>
                      </m:e>
                    </m:acc>
                    <m:r>
                      <a:rPr lang="en-US" sz="2400" b="0" i="1" smtClean="0">
                        <a:solidFill>
                          <a:schemeClr val="bg1"/>
                        </a:solidFill>
                        <a:latin typeface="Cambria Math" panose="02040503050406030204" pitchFamily="18" charset="0"/>
                      </a:rPr>
                      <m:t>:</m:t>
                    </m:r>
                    <m:sSup>
                      <m:sSupPr>
                        <m:ctrlPr>
                          <a:rPr lang="en-US" sz="2400" b="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rPr>
                          <m:t>𝑖</m:t>
                        </m:r>
                      </m:e>
                      <m:sup>
                        <m:r>
                          <a:rPr lang="en-US" sz="2400" b="0" i="1" smtClean="0">
                            <a:solidFill>
                              <a:schemeClr val="bg1"/>
                            </a:solidFill>
                            <a:latin typeface="Cambria Math" panose="02040503050406030204" pitchFamily="18" charset="0"/>
                          </a:rPr>
                          <m:t>𝑡h</m:t>
                        </m:r>
                      </m:sup>
                    </m:sSup>
                    <m:r>
                      <m:rPr>
                        <m:sty m:val="p"/>
                      </m:rPr>
                      <a:rPr lang="en-US" sz="2400" b="0" i="0" smtClean="0">
                        <a:solidFill>
                          <a:schemeClr val="bg1"/>
                        </a:solidFill>
                        <a:latin typeface="Cambria Math" panose="02040503050406030204" pitchFamily="18" charset="0"/>
                      </a:rPr>
                      <m:t>predicted</m:t>
                    </m:r>
                    <m:r>
                      <a:rPr lang="en-US" sz="2400" b="0" i="0" smtClean="0">
                        <a:solidFill>
                          <a:schemeClr val="bg1"/>
                        </a:solidFill>
                        <a:latin typeface="Cambria Math" panose="02040503050406030204" pitchFamily="18" charset="0"/>
                      </a:rPr>
                      <m:t> </m:t>
                    </m:r>
                    <m:r>
                      <m:rPr>
                        <m:sty m:val="p"/>
                      </m:rPr>
                      <a:rPr lang="en-US" sz="2400" b="0" i="0" smtClean="0">
                        <a:solidFill>
                          <a:schemeClr val="bg1"/>
                        </a:solidFill>
                        <a:latin typeface="Cambria Math" panose="02040503050406030204" pitchFamily="18" charset="0"/>
                      </a:rPr>
                      <m:t>value</m:t>
                    </m:r>
                  </m:oMath>
                </a14:m>
                <a:r>
                  <a:rPr lang="en-US" sz="2400" dirty="0">
                    <a:solidFill>
                      <a:schemeClr val="bg1"/>
                    </a:solidFill>
                    <a:latin typeface="Cambria Math" panose="02040503050406030204" pitchFamily="18" charset="0"/>
                  </a:rPr>
                  <a:t>  </a:t>
                </a:r>
              </a:p>
              <a:p>
                <a:pPr algn="ct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rPr>
                        <m:t>𝑁</m:t>
                      </m:r>
                      <m:r>
                        <a:rPr lang="en-US" sz="2400" b="0" i="1" smtClean="0">
                          <a:solidFill>
                            <a:schemeClr val="bg1"/>
                          </a:solidFill>
                          <a:latin typeface="Cambria Math" panose="02040503050406030204" pitchFamily="18" charset="0"/>
                        </a:rPr>
                        <m:t>:</m:t>
                      </m:r>
                      <m:r>
                        <m:rPr>
                          <m:sty m:val="p"/>
                        </m:rPr>
                        <a:rPr lang="en-US" sz="2400" b="0" i="0" smtClean="0">
                          <a:solidFill>
                            <a:schemeClr val="bg1"/>
                          </a:solidFill>
                          <a:latin typeface="Cambria Math" panose="02040503050406030204" pitchFamily="18" charset="0"/>
                        </a:rPr>
                        <m:t>total</m:t>
                      </m:r>
                      <m:r>
                        <a:rPr lang="en-US" sz="2400" b="0" i="0" smtClean="0">
                          <a:solidFill>
                            <a:schemeClr val="bg1"/>
                          </a:solidFill>
                          <a:latin typeface="Cambria Math" panose="02040503050406030204" pitchFamily="18" charset="0"/>
                        </a:rPr>
                        <m:t> </m:t>
                      </m:r>
                      <m:r>
                        <m:rPr>
                          <m:sty m:val="p"/>
                        </m:rPr>
                        <a:rPr lang="en-US" sz="2400" b="0" i="0" smtClean="0">
                          <a:solidFill>
                            <a:schemeClr val="bg1"/>
                          </a:solidFill>
                          <a:latin typeface="Cambria Math" panose="02040503050406030204" pitchFamily="18" charset="0"/>
                        </a:rPr>
                        <m:t>observations</m:t>
                      </m:r>
                    </m:oMath>
                  </m:oMathPara>
                </a14:m>
                <a:endParaRPr lang="en-US" sz="2400" dirty="0">
                  <a:solidFill>
                    <a:schemeClr val="bg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𝑤</m:t>
                          </m:r>
                        </m:e>
                        <m:sub>
                          <m:r>
                            <a:rPr lang="en-US" sz="2400" b="0" i="1" smtClean="0">
                              <a:solidFill>
                                <a:schemeClr val="bg1"/>
                              </a:solidFill>
                              <a:latin typeface="Cambria Math" panose="02040503050406030204" pitchFamily="18" charset="0"/>
                            </a:rPr>
                            <m:t>𝑖</m:t>
                          </m:r>
                        </m:sub>
                      </m:sSub>
                      <m:r>
                        <a:rPr lang="en-US" sz="2400" b="0" i="1" smtClean="0">
                          <a:solidFill>
                            <a:schemeClr val="bg1"/>
                          </a:solidFill>
                          <a:latin typeface="Cambria Math" panose="02040503050406030204" pitchFamily="18" charset="0"/>
                        </a:rPr>
                        <m:t>:</m:t>
                      </m:r>
                      <m:sSup>
                        <m:sSupPr>
                          <m:ctrlPr>
                            <a:rPr lang="en-US" sz="2400" b="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rPr>
                            <m:t>𝑖</m:t>
                          </m:r>
                        </m:e>
                        <m:sup>
                          <m:r>
                            <a:rPr lang="en-US" sz="2400" b="0" i="1" smtClean="0">
                              <a:solidFill>
                                <a:schemeClr val="bg1"/>
                              </a:solidFill>
                              <a:latin typeface="Cambria Math" panose="02040503050406030204" pitchFamily="18" charset="0"/>
                            </a:rPr>
                            <m:t>𝑡h</m:t>
                          </m:r>
                        </m:sup>
                      </m:sSup>
                      <m:r>
                        <a:rPr lang="en-US" sz="2400" b="0" i="0" smtClean="0">
                          <a:solidFill>
                            <a:schemeClr val="bg1"/>
                          </a:solidFill>
                          <a:latin typeface="Cambria Math" panose="02040503050406030204" pitchFamily="18" charset="0"/>
                        </a:rPr>
                        <m:t> </m:t>
                      </m:r>
                      <m:r>
                        <m:rPr>
                          <m:sty m:val="p"/>
                        </m:rPr>
                        <a:rPr lang="en-US" sz="2400" b="0" i="0" smtClean="0">
                          <a:solidFill>
                            <a:schemeClr val="bg1"/>
                          </a:solidFill>
                          <a:latin typeface="Cambria Math" panose="02040503050406030204" pitchFamily="18" charset="0"/>
                        </a:rPr>
                        <m:t>weight</m:t>
                      </m:r>
                    </m:oMath>
                  </m:oMathPara>
                </a14:m>
                <a:endParaRPr lang="en-US" sz="2400" dirty="0">
                  <a:solidFill>
                    <a:schemeClr val="bg1"/>
                  </a:solidFill>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US" sz="2400" b="0" i="1" smtClean="0">
                          <a:solidFill>
                            <a:schemeClr val="bg1"/>
                          </a:solidFill>
                          <a:latin typeface="Cambria Math" panose="02040503050406030204" pitchFamily="18" charset="0"/>
                        </a:rPr>
                        <m:t>𝜔</m:t>
                      </m:r>
                      <m:r>
                        <a:rPr lang="en-US" sz="2400" b="0" i="1" smtClean="0">
                          <a:solidFill>
                            <a:schemeClr val="bg1"/>
                          </a:solidFill>
                          <a:latin typeface="Cambria Math" panose="02040503050406030204" pitchFamily="18" charset="0"/>
                        </a:rPr>
                        <m:t>:</m:t>
                      </m:r>
                      <m:r>
                        <m:rPr>
                          <m:sty m:val="p"/>
                        </m:rPr>
                        <a:rPr lang="en-US" sz="2400" b="0" i="0" smtClean="0">
                          <a:solidFill>
                            <a:schemeClr val="bg1"/>
                          </a:solidFill>
                          <a:latin typeface="Cambria Math" panose="02040503050406030204" pitchFamily="18" charset="0"/>
                        </a:rPr>
                        <m:t>weight</m:t>
                      </m:r>
                      <m:r>
                        <a:rPr lang="en-US" sz="2400" b="0" i="0" smtClean="0">
                          <a:solidFill>
                            <a:schemeClr val="bg1"/>
                          </a:solidFill>
                          <a:latin typeface="Cambria Math" panose="02040503050406030204" pitchFamily="18" charset="0"/>
                        </a:rPr>
                        <m:t> </m:t>
                      </m:r>
                      <m:r>
                        <m:rPr>
                          <m:sty m:val="p"/>
                        </m:rPr>
                        <a:rPr lang="en-US" sz="2400" b="0" i="0" smtClean="0">
                          <a:solidFill>
                            <a:schemeClr val="bg1"/>
                          </a:solidFill>
                          <a:latin typeface="Cambria Math" panose="02040503050406030204" pitchFamily="18" charset="0"/>
                        </a:rPr>
                        <m:t>parameter</m:t>
                      </m:r>
                    </m:oMath>
                  </m:oMathPara>
                </a14:m>
                <a:endParaRPr lang="en-US" sz="2400" b="0" i="0" dirty="0">
                  <a:solidFill>
                    <a:schemeClr val="bg1"/>
                  </a:solidFill>
                  <a:latin typeface="Cambria Math" panose="02040503050406030204" pitchFamily="18" charset="0"/>
                </a:endParaRPr>
              </a:p>
              <a:p>
                <a:pPr algn="ctr"/>
                <a:endParaRPr lang="en-US" sz="2400" dirty="0">
                  <a:solidFill>
                    <a:schemeClr val="bg1"/>
                  </a:solidFill>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𝑤</m:t>
                          </m:r>
                        </m:e>
                        <m:sub>
                          <m:r>
                            <a:rPr lang="en-US" sz="2400" b="0" i="1" smtClean="0">
                              <a:solidFill>
                                <a:schemeClr val="bg1"/>
                              </a:solidFill>
                              <a:latin typeface="Cambria Math" panose="02040503050406030204" pitchFamily="18" charset="0"/>
                            </a:rPr>
                            <m:t>𝑖</m:t>
                          </m:r>
                        </m:sub>
                      </m:sSub>
                      <m:r>
                        <a:rPr lang="en-US" sz="2400" b="0" i="1" smtClean="0">
                          <a:solidFill>
                            <a:schemeClr val="bg1"/>
                          </a:solidFill>
                          <a:latin typeface="Cambria Math" panose="02040503050406030204" pitchFamily="18" charset="0"/>
                        </a:rPr>
                        <m:t>=</m:t>
                      </m:r>
                      <m:r>
                        <m:rPr>
                          <m:sty m:val="p"/>
                        </m:rPr>
                        <a:rPr lang="en-US" sz="2400" b="0" i="0" smtClean="0">
                          <a:solidFill>
                            <a:schemeClr val="bg1"/>
                          </a:solidFill>
                          <a:latin typeface="Cambria Math" panose="02040503050406030204" pitchFamily="18" charset="0"/>
                        </a:rPr>
                        <m:t>exp</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𝜔</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𝑦</m:t>
                          </m:r>
                        </m:e>
                        <m:sub>
                          <m:r>
                            <a:rPr lang="en-US" sz="2400" b="0" i="1" smtClean="0">
                              <a:solidFill>
                                <a:schemeClr val="bg1"/>
                              </a:solidFill>
                              <a:latin typeface="Cambria Math" panose="02040503050406030204" pitchFamily="18" charset="0"/>
                            </a:rPr>
                            <m:t>𝑖</m:t>
                          </m:r>
                        </m:sub>
                      </m:sSub>
                      <m:r>
                        <a:rPr lang="en-US" sz="2400" b="0" i="1" smtClean="0">
                          <a:solidFill>
                            <a:schemeClr val="bg1"/>
                          </a:solidFill>
                          <a:latin typeface="Cambria Math" panose="02040503050406030204" pitchFamily="18" charset="0"/>
                        </a:rPr>
                        <m:t>)</m:t>
                      </m:r>
                    </m:oMath>
                    <m:oMath xmlns:m="http://schemas.openxmlformats.org/officeDocument/2006/math">
                      <m:r>
                        <m:rPr>
                          <m:sty m:val="p"/>
                        </m:rPr>
                        <a:rPr lang="en-US" sz="2400" b="0" i="0" smtClean="0">
                          <a:solidFill>
                            <a:schemeClr val="bg1"/>
                          </a:solidFill>
                          <a:latin typeface="Cambria Math" panose="02040503050406030204" pitchFamily="18" charset="0"/>
                        </a:rPr>
                        <m:t>Exp</m:t>
                      </m:r>
                      <m:r>
                        <a:rPr lang="en-US" sz="2400" b="0" i="0" smtClean="0">
                          <a:solidFill>
                            <a:schemeClr val="bg1"/>
                          </a:solidFill>
                          <a:latin typeface="Cambria Math" panose="02040503050406030204" pitchFamily="18" charset="0"/>
                        </a:rPr>
                        <m:t>. </m:t>
                      </m:r>
                      <m:r>
                        <m:rPr>
                          <m:sty m:val="p"/>
                        </m:rPr>
                        <a:rPr lang="en-US" sz="2400" b="0" i="0" smtClean="0">
                          <a:solidFill>
                            <a:schemeClr val="bg1"/>
                          </a:solidFill>
                          <a:latin typeface="Cambria Math" panose="02040503050406030204" pitchFamily="18" charset="0"/>
                        </a:rPr>
                        <m:t>Weighted</m:t>
                      </m:r>
                      <m:r>
                        <a:rPr lang="en-US" sz="2400" b="0" i="0" smtClean="0">
                          <a:solidFill>
                            <a:schemeClr val="bg1"/>
                          </a:solidFill>
                          <a:latin typeface="Cambria Math" panose="02040503050406030204" pitchFamily="18" charset="0"/>
                        </a:rPr>
                        <m:t> </m:t>
                      </m:r>
                      <m:r>
                        <m:rPr>
                          <m:sty m:val="p"/>
                        </m:rPr>
                        <a:rPr lang="en-US" sz="2400" i="0" smtClean="0">
                          <a:solidFill>
                            <a:schemeClr val="bg1"/>
                          </a:solidFill>
                          <a:latin typeface="Cambria Math" panose="02040503050406030204" pitchFamily="18" charset="0"/>
                        </a:rPr>
                        <m:t>M</m:t>
                      </m:r>
                      <m:r>
                        <m:rPr>
                          <m:sty m:val="p"/>
                        </m:rPr>
                        <a:rPr lang="en-US" sz="2400" b="0" i="0" smtClean="0">
                          <a:solidFill>
                            <a:schemeClr val="bg1"/>
                          </a:solidFill>
                          <a:latin typeface="Cambria Math" panose="02040503050406030204" pitchFamily="18" charset="0"/>
                        </a:rPr>
                        <m:t>SE</m:t>
                      </m:r>
                      <m:r>
                        <a:rPr lang="en-US" sz="2400" b="0" i="1" smtClean="0">
                          <a:solidFill>
                            <a:schemeClr val="bg1"/>
                          </a:solidFill>
                          <a:latin typeface="Cambria Math" panose="02040503050406030204" pitchFamily="18" charset="0"/>
                        </a:rPr>
                        <m:t>=</m:t>
                      </m:r>
                      <m:f>
                        <m:fPr>
                          <m:ctrlPr>
                            <a:rPr lang="en-US" sz="2400" b="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1</m:t>
                          </m:r>
                        </m:num>
                        <m:den>
                          <m:r>
                            <a:rPr lang="en-US" sz="2400" b="0" i="1" smtClean="0">
                              <a:solidFill>
                                <a:schemeClr val="bg1"/>
                              </a:solidFill>
                              <a:latin typeface="Cambria Math" panose="02040503050406030204" pitchFamily="18" charset="0"/>
                            </a:rPr>
                            <m:t>𝑁</m:t>
                          </m:r>
                        </m:den>
                      </m:f>
                      <m:nary>
                        <m:naryPr>
                          <m:chr m:val="∑"/>
                          <m:ctrlPr>
                            <a:rPr lang="en-US" sz="2400" i="1">
                              <a:solidFill>
                                <a:schemeClr val="bg1"/>
                              </a:solidFill>
                              <a:latin typeface="Cambria Math" panose="02040503050406030204" pitchFamily="18" charset="0"/>
                            </a:rPr>
                          </m:ctrlPr>
                        </m:naryPr>
                        <m:sub>
                          <m:r>
                            <m:rPr>
                              <m:brk m:alnAt="23"/>
                            </m:rPr>
                            <a:rPr lang="en-US" sz="2400" i="1">
                              <a:solidFill>
                                <a:schemeClr val="bg1"/>
                              </a:solidFill>
                              <a:latin typeface="Cambria Math" panose="02040503050406030204" pitchFamily="18" charset="0"/>
                            </a:rPr>
                            <m:t>𝑖</m:t>
                          </m:r>
                          <m:r>
                            <a:rPr lang="en-US" sz="2400" i="1">
                              <a:solidFill>
                                <a:schemeClr val="bg1"/>
                              </a:solidFill>
                              <a:latin typeface="Cambria Math" panose="02040503050406030204" pitchFamily="18" charset="0"/>
                            </a:rPr>
                            <m:t>=1</m:t>
                          </m:r>
                        </m:sub>
                        <m:sup>
                          <m:r>
                            <a:rPr lang="en-US" sz="2400" b="0" i="1" smtClean="0">
                              <a:solidFill>
                                <a:schemeClr val="bg1"/>
                              </a:solidFill>
                              <a:latin typeface="Cambria Math" panose="02040503050406030204" pitchFamily="18" charset="0"/>
                            </a:rPr>
                            <m:t>𝑁</m:t>
                          </m:r>
                        </m:sup>
                        <m:e>
                          <m:sSup>
                            <m:sSupPr>
                              <m:ctrlPr>
                                <a:rPr lang="en-US" sz="2400" b="0" i="1" smtClean="0">
                                  <a:solidFill>
                                    <a:schemeClr val="bg1"/>
                                  </a:solidFill>
                                  <a:latin typeface="Cambria Math" panose="02040503050406030204" pitchFamily="18" charset="0"/>
                                </a:rPr>
                              </m:ctrlPr>
                            </m:sSupPr>
                            <m:e>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𝑤</m:t>
                                  </m:r>
                                </m:e>
                                <m:sub>
                                  <m:r>
                                    <a:rPr lang="en-US" sz="2400" b="0" i="1" smtClean="0">
                                      <a:solidFill>
                                        <a:schemeClr val="bg1"/>
                                      </a:solidFill>
                                      <a:latin typeface="Cambria Math" panose="02040503050406030204" pitchFamily="18" charset="0"/>
                                    </a:rPr>
                                    <m:t>𝑖</m:t>
                                  </m:r>
                                </m:sub>
                              </m:sSub>
                              <m:r>
                                <a:rPr lang="en-US" sz="2400" b="0" i="1" smtClean="0">
                                  <a:solidFill>
                                    <a:schemeClr val="bg1"/>
                                  </a:solidFill>
                                  <a:latin typeface="Cambria Math" panose="02040503050406030204" pitchFamily="18" charset="0"/>
                                </a:rPr>
                                <m:t>⋅</m:t>
                              </m:r>
                              <m:d>
                                <m:dPr>
                                  <m:ctrlPr>
                                    <a:rPr lang="en-US" sz="2400" b="0" i="1" smtClean="0">
                                      <a:solidFill>
                                        <a:schemeClr val="bg1"/>
                                      </a:solidFill>
                                      <a:latin typeface="Cambria Math" panose="02040503050406030204" pitchFamily="18" charset="0"/>
                                    </a:rPr>
                                  </m:ctrlPr>
                                </m:dPr>
                                <m:e>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𝑦</m:t>
                                      </m:r>
                                    </m:e>
                                    <m:sub>
                                      <m:r>
                                        <a:rPr lang="en-US" sz="2400" b="0" i="1" smtClean="0">
                                          <a:solidFill>
                                            <a:schemeClr val="bg1"/>
                                          </a:solidFill>
                                          <a:latin typeface="Cambria Math" panose="02040503050406030204" pitchFamily="18" charset="0"/>
                                        </a:rPr>
                                        <m:t>𝑖</m:t>
                                      </m:r>
                                    </m:sub>
                                  </m:sSub>
                                  <m:r>
                                    <a:rPr lang="en-US" sz="2400" b="0" i="1" smtClean="0">
                                      <a:solidFill>
                                        <a:schemeClr val="bg1"/>
                                      </a:solidFill>
                                      <a:latin typeface="Cambria Math" panose="02040503050406030204" pitchFamily="18" charset="0"/>
                                    </a:rPr>
                                    <m:t>−</m:t>
                                  </m:r>
                                  <m:acc>
                                    <m:accPr>
                                      <m:chr m:val="̂"/>
                                      <m:ctrlPr>
                                        <a:rPr lang="en-US" sz="2400" b="0" i="1" smtClean="0">
                                          <a:solidFill>
                                            <a:schemeClr val="bg1"/>
                                          </a:solidFill>
                                          <a:latin typeface="Cambria Math" panose="02040503050406030204" pitchFamily="18" charset="0"/>
                                        </a:rPr>
                                      </m:ctrlPr>
                                    </m:accPr>
                                    <m:e>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𝑦</m:t>
                                          </m:r>
                                        </m:e>
                                        <m:sub>
                                          <m:r>
                                            <a:rPr lang="en-US" sz="2400" b="0" i="1" smtClean="0">
                                              <a:solidFill>
                                                <a:schemeClr val="bg1"/>
                                              </a:solidFill>
                                              <a:latin typeface="Cambria Math" panose="02040503050406030204" pitchFamily="18" charset="0"/>
                                            </a:rPr>
                                            <m:t>𝑖</m:t>
                                          </m:r>
                                        </m:sub>
                                      </m:sSub>
                                    </m:e>
                                  </m:acc>
                                </m:e>
                              </m:d>
                            </m:e>
                            <m:sup>
                              <m:r>
                                <a:rPr lang="en-US" sz="2400" b="0" i="1" smtClean="0">
                                  <a:solidFill>
                                    <a:schemeClr val="bg1"/>
                                  </a:solidFill>
                                  <a:latin typeface="Cambria Math" panose="02040503050406030204" pitchFamily="18" charset="0"/>
                                </a:rPr>
                                <m:t>2</m:t>
                              </m:r>
                            </m:sup>
                          </m:sSup>
                        </m:e>
                      </m:nary>
                    </m:oMath>
                  </m:oMathPara>
                </a14:m>
              </a:p>
            </p:txBody>
          </p:sp>
        </mc:Choice>
        <mc:Fallback>
          <p:sp>
            <p:nvSpPr>
              <p:cNvPr id="5" name="TextBox 4">
                <a:extLst>
                  <a:ext uri="{FF2B5EF4-FFF2-40B4-BE49-F238E27FC236}">
                    <a16:creationId xmlns:a16="http://schemas.microsoft.com/office/drawing/2014/main" id="{46EA806B-9757-DB1A-6E4C-0ECF9A9D2158}"/>
                  </a:ext>
                </a:extLst>
              </p:cNvPr>
              <p:cNvSpPr txBox="1">
                <a:spLocks noRot="1" noChangeAspect="1" noMove="1" noResize="1" noEditPoints="1" noAdjustHandles="1" noChangeArrowheads="1" noChangeShapeType="1" noTextEdit="1"/>
              </p:cNvSpPr>
              <p:nvPr/>
            </p:nvSpPr>
            <p:spPr>
              <a:xfrm>
                <a:off x="5615708" y="1716042"/>
                <a:ext cx="6173383" cy="373576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90648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9AB37-6F14-1491-9F2B-DEE60EA64654}"/>
              </a:ext>
            </a:extLst>
          </p:cNvPr>
          <p:cNvSpPr>
            <a:spLocks noGrp="1"/>
          </p:cNvSpPr>
          <p:nvPr>
            <p:ph type="title"/>
          </p:nvPr>
        </p:nvSpPr>
        <p:spPr>
          <a:xfrm>
            <a:off x="214858" y="54080"/>
            <a:ext cx="11413172" cy="1044609"/>
          </a:xfrm>
        </p:spPr>
        <p:txBody>
          <a:bodyPr>
            <a:noAutofit/>
          </a:bodyPr>
          <a:lstStyle/>
          <a:p>
            <a:r>
              <a:rPr lang="en-US" sz="4000" dirty="0"/>
              <a:t>Proposed Loss Functions</a:t>
            </a:r>
          </a:p>
        </p:txBody>
      </p:sp>
      <p:cxnSp>
        <p:nvCxnSpPr>
          <p:cNvPr id="8" name="Straight Connector 7">
            <a:extLst>
              <a:ext uri="{FF2B5EF4-FFF2-40B4-BE49-F238E27FC236}">
                <a16:creationId xmlns:a16="http://schemas.microsoft.com/office/drawing/2014/main" id="{4F2F83D4-5FE1-87FA-F8F9-9B940A09BF1E}"/>
              </a:ext>
            </a:extLst>
          </p:cNvPr>
          <p:cNvCxnSpPr>
            <a:cxnSpLocks/>
          </p:cNvCxnSpPr>
          <p:nvPr/>
        </p:nvCxnSpPr>
        <p:spPr>
          <a:xfrm>
            <a:off x="558494" y="1110316"/>
            <a:ext cx="10725901" cy="0"/>
          </a:xfrm>
          <a:prstGeom prst="line">
            <a:avLst/>
          </a:prstGeom>
          <a:ln w="38100"/>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12" name="Text Placeholder 3">
                <a:extLst>
                  <a:ext uri="{FF2B5EF4-FFF2-40B4-BE49-F238E27FC236}">
                    <a16:creationId xmlns:a16="http://schemas.microsoft.com/office/drawing/2014/main" id="{DD16316A-1855-B888-6459-3401C2047033}"/>
                  </a:ext>
                </a:extLst>
              </p:cNvPr>
              <p:cNvSpPr>
                <a:spLocks noGrp="1"/>
              </p:cNvSpPr>
              <p:nvPr>
                <p:ph type="body" sz="half" idx="2"/>
              </p:nvPr>
            </p:nvSpPr>
            <p:spPr>
              <a:xfrm>
                <a:off x="214858" y="1430358"/>
                <a:ext cx="4126233" cy="5099747"/>
              </a:xfrm>
            </p:spPr>
            <p:txBody>
              <a:bodyPr>
                <a:normAutofit/>
              </a:bodyPr>
              <a:lstStyle/>
              <a:p>
                <a:pPr marL="285750" indent="-285750" algn="l">
                  <a:buFont typeface="Arial" panose="020B0604020202020204" pitchFamily="34" charset="0"/>
                  <a:buChar char="•"/>
                </a:pPr>
                <a:r>
                  <a:rPr lang="en-US" sz="2000" dirty="0"/>
                  <a:t>As we increase the strength of the weighting scheme, observations of drier fuels have a larger effect on the final model</a:t>
                </a:r>
              </a:p>
              <a:p>
                <a:pPr marL="285750" indent="-285750" algn="l">
                  <a:buFont typeface="Arial" panose="020B0604020202020204" pitchFamily="34" charset="0"/>
                  <a:buChar char="•"/>
                </a:pPr>
                <a:r>
                  <a:rPr lang="en-US" sz="2000" dirty="0"/>
                  <a:t>We used a grid of 10 weight parameter </a:t>
                </a:r>
                <a14:m>
                  <m:oMath xmlns:m="http://schemas.openxmlformats.org/officeDocument/2006/math">
                    <m:r>
                      <a:rPr lang="en-US" sz="2000" b="0" i="1" smtClean="0">
                        <a:latin typeface="Cambria Math" panose="02040503050406030204" pitchFamily="18" charset="0"/>
                      </a:rPr>
                      <m:t>𝜔</m:t>
                    </m:r>
                  </m:oMath>
                </a14:m>
                <a:r>
                  <a:rPr lang="en-US" sz="2000" dirty="0"/>
                  <a:t> values, ranging from 0.01 to 0.25</a:t>
                </a:r>
              </a:p>
              <a:p>
                <a:pPr marL="285750" indent="-285750" algn="l">
                  <a:buFont typeface="Arial" panose="020B0604020202020204" pitchFamily="34" charset="0"/>
                  <a:buChar char="•"/>
                </a:pPr>
                <a:r>
                  <a:rPr lang="en-US" sz="2000" dirty="0"/>
                  <a:t>The ROS curve was also used to generate a weighted MSE scheme</a:t>
                </a:r>
              </a:p>
              <a:p>
                <a:pPr marL="285750" indent="-285750" algn="l">
                  <a:buFont typeface="Arial" panose="020B0604020202020204" pitchFamily="34" charset="0"/>
                  <a:buChar char="•"/>
                </a:pPr>
                <a:r>
                  <a:rPr lang="en-US" sz="2000" dirty="0"/>
                  <a:t>Along with the standard MSE, we considered 12 loss functions in total</a:t>
                </a:r>
              </a:p>
              <a:p>
                <a:pPr marL="285750" indent="-285750" algn="l">
                  <a:buFont typeface="Arial" panose="020B0604020202020204" pitchFamily="34" charset="0"/>
                  <a:buChar char="•"/>
                </a:pPr>
                <a:endParaRPr lang="en-US" sz="2000" dirty="0"/>
              </a:p>
            </p:txBody>
          </p:sp>
        </mc:Choice>
        <mc:Fallback>
          <p:sp>
            <p:nvSpPr>
              <p:cNvPr id="12" name="Text Placeholder 3">
                <a:extLst>
                  <a:ext uri="{FF2B5EF4-FFF2-40B4-BE49-F238E27FC236}">
                    <a16:creationId xmlns:a16="http://schemas.microsoft.com/office/drawing/2014/main" id="{DD16316A-1855-B888-6459-3401C2047033}"/>
                  </a:ext>
                </a:extLst>
              </p:cNvPr>
              <p:cNvSpPr>
                <a:spLocks noGrp="1" noRot="1" noChangeAspect="1" noMove="1" noResize="1" noEditPoints="1" noAdjustHandles="1" noChangeArrowheads="1" noChangeShapeType="1" noTextEdit="1"/>
              </p:cNvSpPr>
              <p:nvPr>
                <p:ph type="body" sz="half" idx="2"/>
              </p:nvPr>
            </p:nvSpPr>
            <p:spPr>
              <a:xfrm>
                <a:off x="214858" y="1430358"/>
                <a:ext cx="4126233" cy="5099747"/>
              </a:xfrm>
              <a:blipFill>
                <a:blip r:embed="rId2"/>
                <a:stretch>
                  <a:fillRect/>
                </a:stretch>
              </a:blipFill>
            </p:spPr>
            <p:txBody>
              <a:bodyPr/>
              <a:lstStyle/>
              <a:p>
                <a:r>
                  <a:rPr lang="en-US">
                    <a:noFill/>
                  </a:rPr>
                  <a:t> </a:t>
                </a:r>
              </a:p>
            </p:txBody>
          </p:sp>
        </mc:Fallback>
      </mc:AlternateContent>
      <p:pic>
        <p:nvPicPr>
          <p:cNvPr id="4" name="Picture 3" descr="A graph of two people&#10;&#10;Description automatically generated">
            <a:extLst>
              <a:ext uri="{FF2B5EF4-FFF2-40B4-BE49-F238E27FC236}">
                <a16:creationId xmlns:a16="http://schemas.microsoft.com/office/drawing/2014/main" id="{8CC930EF-4135-86AA-06DE-5A517CEC80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3350" y="2071739"/>
            <a:ext cx="7552825" cy="2954665"/>
          </a:xfrm>
          <a:prstGeom prst="rect">
            <a:avLst/>
          </a:prstGeom>
        </p:spPr>
      </p:pic>
      <p:sp>
        <p:nvSpPr>
          <p:cNvPr id="3" name="TextBox 2">
            <a:extLst>
              <a:ext uri="{FF2B5EF4-FFF2-40B4-BE49-F238E27FC236}">
                <a16:creationId xmlns:a16="http://schemas.microsoft.com/office/drawing/2014/main" id="{EDCE975A-94F0-0C06-676B-2B5F10E31D40}"/>
              </a:ext>
            </a:extLst>
          </p:cNvPr>
          <p:cNvSpPr txBox="1"/>
          <p:nvPr/>
        </p:nvSpPr>
        <p:spPr>
          <a:xfrm>
            <a:off x="9979642" y="5132168"/>
            <a:ext cx="2086533" cy="338554"/>
          </a:xfrm>
          <a:prstGeom prst="rect">
            <a:avLst/>
          </a:prstGeom>
          <a:noFill/>
        </p:spPr>
        <p:txBody>
          <a:bodyPr wrap="none" rtlCol="0">
            <a:spAutoFit/>
          </a:bodyPr>
          <a:lstStyle/>
          <a:p>
            <a:r>
              <a:rPr lang="en-US" sz="1600" dirty="0"/>
              <a:t>Weights Visualization</a:t>
            </a:r>
          </a:p>
        </p:txBody>
      </p:sp>
    </p:spTree>
    <p:extLst>
      <p:ext uri="{BB962C8B-B14F-4D97-AF65-F5344CB8AC3E}">
        <p14:creationId xmlns:p14="http://schemas.microsoft.com/office/powerpoint/2010/main" val="3680129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9AB37-6F14-1491-9F2B-DEE60EA64654}"/>
              </a:ext>
            </a:extLst>
          </p:cNvPr>
          <p:cNvSpPr>
            <a:spLocks noGrp="1"/>
          </p:cNvSpPr>
          <p:nvPr>
            <p:ph type="title"/>
          </p:nvPr>
        </p:nvSpPr>
        <p:spPr>
          <a:xfrm>
            <a:off x="214858" y="54080"/>
            <a:ext cx="11413172" cy="1044609"/>
          </a:xfrm>
        </p:spPr>
        <p:txBody>
          <a:bodyPr>
            <a:noAutofit/>
          </a:bodyPr>
          <a:lstStyle/>
          <a:p>
            <a:r>
              <a:rPr lang="en-US" sz="4000" dirty="0"/>
              <a:t>Machine Learning Models of FMC</a:t>
            </a:r>
          </a:p>
        </p:txBody>
      </p:sp>
      <p:cxnSp>
        <p:nvCxnSpPr>
          <p:cNvPr id="8" name="Straight Connector 7">
            <a:extLst>
              <a:ext uri="{FF2B5EF4-FFF2-40B4-BE49-F238E27FC236}">
                <a16:creationId xmlns:a16="http://schemas.microsoft.com/office/drawing/2014/main" id="{4F2F83D4-5FE1-87FA-F8F9-9B940A09BF1E}"/>
              </a:ext>
            </a:extLst>
          </p:cNvPr>
          <p:cNvCxnSpPr>
            <a:cxnSpLocks/>
          </p:cNvCxnSpPr>
          <p:nvPr/>
        </p:nvCxnSpPr>
        <p:spPr>
          <a:xfrm>
            <a:off x="558494" y="1110316"/>
            <a:ext cx="10725901" cy="0"/>
          </a:xfrm>
          <a:prstGeom prst="line">
            <a:avLst/>
          </a:prstGeom>
          <a:ln w="38100"/>
        </p:spPr>
        <p:style>
          <a:lnRef idx="1">
            <a:schemeClr val="accent4"/>
          </a:lnRef>
          <a:fillRef idx="0">
            <a:schemeClr val="accent4"/>
          </a:fillRef>
          <a:effectRef idx="0">
            <a:schemeClr val="accent4"/>
          </a:effectRef>
          <a:fontRef idx="minor">
            <a:schemeClr val="tx1"/>
          </a:fontRef>
        </p:style>
      </p:cxnSp>
      <p:sp>
        <p:nvSpPr>
          <p:cNvPr id="12" name="Text Placeholder 3">
            <a:extLst>
              <a:ext uri="{FF2B5EF4-FFF2-40B4-BE49-F238E27FC236}">
                <a16:creationId xmlns:a16="http://schemas.microsoft.com/office/drawing/2014/main" id="{DD16316A-1855-B888-6459-3401C2047033}"/>
              </a:ext>
            </a:extLst>
          </p:cNvPr>
          <p:cNvSpPr>
            <a:spLocks noGrp="1"/>
          </p:cNvSpPr>
          <p:nvPr>
            <p:ph type="body" sz="half" idx="2"/>
          </p:nvPr>
        </p:nvSpPr>
        <p:spPr>
          <a:xfrm>
            <a:off x="199708" y="1642794"/>
            <a:ext cx="5526837" cy="3991387"/>
          </a:xfrm>
        </p:spPr>
        <p:txBody>
          <a:bodyPr>
            <a:normAutofit/>
          </a:bodyPr>
          <a:lstStyle/>
          <a:p>
            <a:pPr marL="285750" indent="-285750" algn="l">
              <a:buFont typeface="Arial" panose="020B0604020202020204" pitchFamily="34" charset="0"/>
              <a:buChar char="•"/>
            </a:pPr>
            <a:r>
              <a:rPr lang="en-US" sz="2000" dirty="0"/>
              <a:t>“Static” models map the predictor data at a given time to the response variable at the same time</a:t>
            </a:r>
          </a:p>
          <a:p>
            <a:pPr marL="285750" indent="-285750" algn="l">
              <a:buFont typeface="Arial" panose="020B0604020202020204" pitchFamily="34" charset="0"/>
              <a:buChar char="•"/>
            </a:pPr>
            <a:r>
              <a:rPr lang="en-US" sz="2000" dirty="0"/>
              <a:t>“Recursive” models relate the response variable at a given time to the response variable in the past</a:t>
            </a:r>
          </a:p>
          <a:p>
            <a:pPr marL="285750" indent="-285750" algn="l">
              <a:buFont typeface="Arial" panose="020B0604020202020204" pitchFamily="34" charset="0"/>
              <a:buChar char="•"/>
            </a:pPr>
            <a:r>
              <a:rPr lang="en-US" sz="2000" dirty="0"/>
              <a:t>In this project, static models used for simplicity</a:t>
            </a:r>
          </a:p>
          <a:p>
            <a:pPr marL="285750" indent="-285750" algn="l">
              <a:buFont typeface="Arial" panose="020B0604020202020204" pitchFamily="34" charset="0"/>
              <a:buChar char="•"/>
            </a:pPr>
            <a:r>
              <a:rPr lang="en-US" sz="2000" dirty="0"/>
              <a:t>Future research will use recursive models, such as Recurrent Neural Networks</a:t>
            </a:r>
          </a:p>
          <a:p>
            <a:pPr marL="285750" indent="-285750" algn="l">
              <a:buFont typeface="Arial" panose="020B0604020202020204" pitchFamily="34" charset="0"/>
              <a:buChar char="•"/>
            </a:pPr>
            <a:endParaRPr lang="en-US" sz="2000" dirty="0"/>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13B6788C-37AD-0D72-571D-AFC713B7C6C5}"/>
                  </a:ext>
                </a:extLst>
              </p:cNvPr>
              <p:cNvSpPr txBox="1"/>
              <p:nvPr/>
            </p:nvSpPr>
            <p:spPr>
              <a:xfrm>
                <a:off x="6816438" y="2042904"/>
                <a:ext cx="3519054" cy="1938992"/>
              </a:xfrm>
              <a:prstGeom prst="rect">
                <a:avLst/>
              </a:prstGeom>
              <a:solidFill>
                <a:schemeClr val="tx1"/>
              </a:solid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𝑦</m:t>
                          </m:r>
                        </m:e>
                        <m:sub>
                          <m:r>
                            <a:rPr lang="en-US" sz="2400" b="0" i="1" smtClean="0">
                              <a:solidFill>
                                <a:schemeClr val="bg1"/>
                              </a:solidFill>
                              <a:latin typeface="Cambria Math" panose="02040503050406030204" pitchFamily="18" charset="0"/>
                            </a:rPr>
                            <m:t>𝑡</m:t>
                          </m:r>
                        </m:sub>
                      </m:sSub>
                      <m:r>
                        <a:rPr lang="en-US" sz="2400" b="0" i="1" smtClean="0">
                          <a:solidFill>
                            <a:schemeClr val="bg1"/>
                          </a:solidFill>
                          <a:latin typeface="Cambria Math" panose="02040503050406030204" pitchFamily="18" charset="0"/>
                        </a:rPr>
                        <m:t>:</m:t>
                      </m:r>
                      <m:r>
                        <m:rPr>
                          <m:sty m:val="p"/>
                        </m:rPr>
                        <a:rPr lang="en-US" sz="2400" b="0" i="0" smtClean="0">
                          <a:solidFill>
                            <a:schemeClr val="bg1"/>
                          </a:solidFill>
                          <a:latin typeface="Cambria Math" panose="02040503050406030204" pitchFamily="18" charset="0"/>
                        </a:rPr>
                        <m:t>FMC</m:t>
                      </m:r>
                      <m:r>
                        <a:rPr lang="en-US" sz="2400" b="0" i="0" smtClean="0">
                          <a:solidFill>
                            <a:schemeClr val="bg1"/>
                          </a:solidFill>
                          <a:latin typeface="Cambria Math" panose="02040503050406030204" pitchFamily="18" charset="0"/>
                        </a:rPr>
                        <m:t> </m:t>
                      </m:r>
                      <m:r>
                        <m:rPr>
                          <m:sty m:val="p"/>
                        </m:rPr>
                        <a:rPr lang="en-US" sz="2400" b="0" i="0" smtClean="0">
                          <a:solidFill>
                            <a:schemeClr val="bg1"/>
                          </a:solidFill>
                          <a:latin typeface="Cambria Math" panose="02040503050406030204" pitchFamily="18" charset="0"/>
                        </a:rPr>
                        <m:t>at</m:t>
                      </m:r>
                      <m:r>
                        <a:rPr lang="en-US" sz="2400" b="0" i="0" smtClean="0">
                          <a:solidFill>
                            <a:schemeClr val="bg1"/>
                          </a:solidFill>
                          <a:latin typeface="Cambria Math" panose="02040503050406030204" pitchFamily="18" charset="0"/>
                        </a:rPr>
                        <m:t> </m:t>
                      </m:r>
                      <m:r>
                        <m:rPr>
                          <m:sty m:val="p"/>
                        </m:rPr>
                        <a:rPr lang="en-US" sz="2400" b="0" i="0" smtClean="0">
                          <a:solidFill>
                            <a:schemeClr val="bg1"/>
                          </a:solidFill>
                          <a:latin typeface="Cambria Math" panose="02040503050406030204" pitchFamily="18" charset="0"/>
                        </a:rPr>
                        <m:t>time</m:t>
                      </m:r>
                      <m:r>
                        <a:rPr lang="en-US" sz="2400" b="0" i="1" smtClean="0">
                          <a:solidFill>
                            <a:schemeClr val="bg1"/>
                          </a:solidFill>
                          <a:latin typeface="Cambria Math" panose="02040503050406030204" pitchFamily="18" charset="0"/>
                        </a:rPr>
                        <m:t> </m:t>
                      </m:r>
                      <m:r>
                        <a:rPr lang="en-US" sz="2400" b="0" i="1" smtClean="0">
                          <a:solidFill>
                            <a:schemeClr val="bg1"/>
                          </a:solidFill>
                          <a:latin typeface="Cambria Math" panose="02040503050406030204" pitchFamily="18" charset="0"/>
                        </a:rPr>
                        <m:t>𝑡</m:t>
                      </m:r>
                    </m:oMath>
                  </m:oMathPara>
                </a14:m>
                <a:endParaRPr lang="en-US" sz="2400" b="0" i="1" dirty="0">
                  <a:solidFill>
                    <a:schemeClr val="bg1"/>
                  </a:solidFill>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r>
                            <m:rPr>
                              <m:sty m:val="p"/>
                            </m:rPr>
                            <a:rPr lang="en-US" sz="2400" b="0" i="0" smtClean="0">
                              <a:solidFill>
                                <a:schemeClr val="bg1"/>
                              </a:solidFill>
                              <a:latin typeface="Cambria Math" panose="02040503050406030204" pitchFamily="18" charset="0"/>
                            </a:rPr>
                            <m:t>X</m:t>
                          </m:r>
                        </m:e>
                        <m:sub>
                          <m:r>
                            <a:rPr lang="en-US" sz="2400" b="0" i="1" smtClean="0">
                              <a:solidFill>
                                <a:schemeClr val="bg1"/>
                              </a:solidFill>
                              <a:latin typeface="Cambria Math" panose="02040503050406030204" pitchFamily="18" charset="0"/>
                            </a:rPr>
                            <m:t>𝑡</m:t>
                          </m:r>
                        </m:sub>
                      </m:sSub>
                      <m:r>
                        <a:rPr lang="en-US" sz="2400" b="0" i="1" smtClean="0">
                          <a:solidFill>
                            <a:schemeClr val="bg1"/>
                          </a:solidFill>
                          <a:latin typeface="Cambria Math" panose="02040503050406030204" pitchFamily="18" charset="0"/>
                        </a:rPr>
                        <m:t>:</m:t>
                      </m:r>
                      <m:r>
                        <m:rPr>
                          <m:sty m:val="p"/>
                        </m:rPr>
                        <a:rPr lang="en-US" sz="2400" b="0" i="0" smtClean="0">
                          <a:solidFill>
                            <a:schemeClr val="bg1"/>
                          </a:solidFill>
                          <a:latin typeface="Cambria Math" panose="02040503050406030204" pitchFamily="18" charset="0"/>
                        </a:rPr>
                        <m:t>Predictors</m:t>
                      </m:r>
                      <m:r>
                        <a:rPr lang="en-US" sz="2400" b="0" i="0" smtClean="0">
                          <a:solidFill>
                            <a:schemeClr val="bg1"/>
                          </a:solidFill>
                          <a:latin typeface="Cambria Math" panose="02040503050406030204" pitchFamily="18" charset="0"/>
                        </a:rPr>
                        <m:t> </m:t>
                      </m:r>
                      <m:r>
                        <m:rPr>
                          <m:sty m:val="p"/>
                        </m:rPr>
                        <a:rPr lang="en-US" sz="2400" b="0" i="0" smtClean="0">
                          <a:solidFill>
                            <a:schemeClr val="bg1"/>
                          </a:solidFill>
                          <a:latin typeface="Cambria Math" panose="02040503050406030204" pitchFamily="18" charset="0"/>
                        </a:rPr>
                        <m:t>at</m:t>
                      </m:r>
                      <m:r>
                        <a:rPr lang="en-US" sz="2400" b="0" i="0" smtClean="0">
                          <a:solidFill>
                            <a:schemeClr val="bg1"/>
                          </a:solidFill>
                          <a:latin typeface="Cambria Math" panose="02040503050406030204" pitchFamily="18" charset="0"/>
                        </a:rPr>
                        <m:t> </m:t>
                      </m:r>
                      <m:r>
                        <m:rPr>
                          <m:sty m:val="p"/>
                        </m:rPr>
                        <a:rPr lang="en-US" sz="2400" b="0" i="0" smtClean="0">
                          <a:solidFill>
                            <a:schemeClr val="bg1"/>
                          </a:solidFill>
                          <a:latin typeface="Cambria Math" panose="02040503050406030204" pitchFamily="18" charset="0"/>
                        </a:rPr>
                        <m:t>time</m:t>
                      </m:r>
                      <m:r>
                        <a:rPr lang="en-US" sz="2400" b="0" i="1" smtClean="0">
                          <a:solidFill>
                            <a:schemeClr val="bg1"/>
                          </a:solidFill>
                          <a:latin typeface="Cambria Math" panose="02040503050406030204" pitchFamily="18" charset="0"/>
                        </a:rPr>
                        <m:t> </m:t>
                      </m:r>
                      <m:r>
                        <a:rPr lang="en-US" sz="2400" b="0" i="1" smtClean="0">
                          <a:solidFill>
                            <a:schemeClr val="bg1"/>
                          </a:solidFill>
                          <a:latin typeface="Cambria Math" panose="02040503050406030204" pitchFamily="18" charset="0"/>
                        </a:rPr>
                        <m:t>𝑡</m:t>
                      </m:r>
                    </m:oMath>
                  </m:oMathPara>
                </a14:m>
                <a:endParaRPr lang="en-US" sz="2400" b="0" i="1" dirty="0">
                  <a:solidFill>
                    <a:schemeClr val="bg1"/>
                  </a:solidFill>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m:rPr>
                          <m:sty m:val="p"/>
                        </m:rPr>
                        <a:rPr lang="en-US" sz="2400" b="0" i="0" smtClean="0">
                          <a:solidFill>
                            <a:schemeClr val="bg1"/>
                          </a:solidFill>
                          <a:latin typeface="Cambria Math" panose="02040503050406030204" pitchFamily="18" charset="0"/>
                        </a:rPr>
                        <m:t>W</m:t>
                      </m:r>
                      <m:r>
                        <a:rPr lang="en-US" sz="2400" b="0" i="1" smtClean="0">
                          <a:solidFill>
                            <a:schemeClr val="bg1"/>
                          </a:solidFill>
                          <a:latin typeface="Cambria Math" panose="02040503050406030204" pitchFamily="18" charset="0"/>
                        </a:rPr>
                        <m:t>:</m:t>
                      </m:r>
                      <m:r>
                        <m:rPr>
                          <m:sty m:val="p"/>
                        </m:rPr>
                        <a:rPr lang="en-US" sz="2400" b="0" i="0" smtClean="0">
                          <a:solidFill>
                            <a:schemeClr val="bg1"/>
                          </a:solidFill>
                          <a:latin typeface="Cambria Math" panose="02040503050406030204" pitchFamily="18" charset="0"/>
                        </a:rPr>
                        <m:t>Model</m:t>
                      </m:r>
                      <m:r>
                        <a:rPr lang="en-US" sz="2400" b="0" i="0" smtClean="0">
                          <a:solidFill>
                            <a:schemeClr val="bg1"/>
                          </a:solidFill>
                          <a:latin typeface="Cambria Math" panose="02040503050406030204" pitchFamily="18" charset="0"/>
                        </a:rPr>
                        <m:t> </m:t>
                      </m:r>
                      <m:r>
                        <m:rPr>
                          <m:sty m:val="p"/>
                        </m:rPr>
                        <a:rPr lang="en-US" sz="2400" b="0" i="0" smtClean="0">
                          <a:solidFill>
                            <a:schemeClr val="bg1"/>
                          </a:solidFill>
                          <a:latin typeface="Cambria Math" panose="02040503050406030204" pitchFamily="18" charset="0"/>
                        </a:rPr>
                        <m:t>Parameters</m:t>
                      </m:r>
                    </m:oMath>
                  </m:oMathPara>
                </a14:m>
                <a:endParaRPr lang="en-US" sz="2400" b="0" dirty="0">
                  <a:solidFill>
                    <a:schemeClr val="bg1"/>
                  </a:solidFill>
                  <a:latin typeface="Cambria Math" panose="02040503050406030204" pitchFamily="18" charset="0"/>
                </a:endParaRPr>
              </a:p>
              <a:p>
                <a:endParaRPr lang="en-US" sz="2400" b="0" dirty="0">
                  <a:solidFill>
                    <a:schemeClr val="bg1"/>
                  </a:solidFill>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𝑦</m:t>
                          </m:r>
                        </m:e>
                        <m:sub>
                          <m:r>
                            <a:rPr lang="en-US" sz="2400" b="0" i="1" smtClean="0">
                              <a:solidFill>
                                <a:schemeClr val="bg1"/>
                              </a:solidFill>
                              <a:latin typeface="Cambria Math" panose="02040503050406030204" pitchFamily="18" charset="0"/>
                            </a:rPr>
                            <m:t>𝑡</m:t>
                          </m:r>
                        </m:sub>
                      </m:sSub>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𝑓</m:t>
                      </m:r>
                      <m:r>
                        <a:rPr lang="en-US" sz="2400" b="0" i="1" smtClean="0">
                          <a:solidFill>
                            <a:schemeClr val="bg1"/>
                          </a:solidFill>
                          <a:latin typeface="Cambria Math" panose="02040503050406030204" pitchFamily="18" charset="0"/>
                        </a:rPr>
                        <m:t>(</m:t>
                      </m:r>
                      <m:sSub>
                        <m:sSubPr>
                          <m:ctrlPr>
                            <a:rPr lang="en-US" sz="2400" b="0" i="0" smtClean="0">
                              <a:solidFill>
                                <a:schemeClr val="bg1"/>
                              </a:solidFill>
                              <a:latin typeface="Cambria Math" panose="02040503050406030204" pitchFamily="18" charset="0"/>
                            </a:rPr>
                          </m:ctrlPr>
                        </m:sSubPr>
                        <m:e>
                          <m:r>
                            <m:rPr>
                              <m:sty m:val="p"/>
                            </m:rPr>
                            <a:rPr lang="en-US" sz="2400" b="0" i="0" smtClean="0">
                              <a:solidFill>
                                <a:schemeClr val="bg1"/>
                              </a:solidFill>
                              <a:latin typeface="Cambria Math" panose="02040503050406030204" pitchFamily="18" charset="0"/>
                            </a:rPr>
                            <m:t>X</m:t>
                          </m:r>
                        </m:e>
                        <m:sub>
                          <m:r>
                            <a:rPr lang="en-US" sz="2400" b="0" i="1" smtClean="0">
                              <a:solidFill>
                                <a:schemeClr val="bg1"/>
                              </a:solidFill>
                              <a:latin typeface="Cambria Math" panose="02040503050406030204" pitchFamily="18" charset="0"/>
                            </a:rPr>
                            <m:t>𝑡</m:t>
                          </m:r>
                        </m:sub>
                      </m:sSub>
                      <m:r>
                        <a:rPr lang="en-US" sz="2400" b="0" i="0" smtClean="0">
                          <a:solidFill>
                            <a:schemeClr val="bg1"/>
                          </a:solidFill>
                          <a:latin typeface="Cambria Math" panose="02040503050406030204" pitchFamily="18" charset="0"/>
                        </a:rPr>
                        <m:t>, </m:t>
                      </m:r>
                      <m:r>
                        <m:rPr>
                          <m:sty m:val="p"/>
                        </m:rPr>
                        <a:rPr lang="en-US" sz="2400" b="0" i="0" smtClean="0">
                          <a:solidFill>
                            <a:schemeClr val="bg1"/>
                          </a:solidFill>
                          <a:latin typeface="Cambria Math" panose="02040503050406030204" pitchFamily="18" charset="0"/>
                        </a:rPr>
                        <m:t>W</m:t>
                      </m:r>
                      <m:r>
                        <a:rPr lang="en-US" sz="2400" b="0" i="1" smtClean="0">
                          <a:solidFill>
                            <a:schemeClr val="bg1"/>
                          </a:solidFill>
                          <a:latin typeface="Cambria Math" panose="02040503050406030204" pitchFamily="18" charset="0"/>
                        </a:rPr>
                        <m:t>)</m:t>
                      </m:r>
                    </m:oMath>
                  </m:oMathPara>
                </a14:m>
                <a:endParaRPr lang="en-US" sz="2400" b="0" dirty="0">
                  <a:solidFill>
                    <a:schemeClr val="bg1"/>
                  </a:solidFill>
                </a:endParaRPr>
              </a:p>
            </p:txBody>
          </p:sp>
        </mc:Choice>
        <mc:Fallback>
          <p:sp>
            <p:nvSpPr>
              <p:cNvPr id="3" name="TextBox 2">
                <a:extLst>
                  <a:ext uri="{FF2B5EF4-FFF2-40B4-BE49-F238E27FC236}">
                    <a16:creationId xmlns:a16="http://schemas.microsoft.com/office/drawing/2014/main" id="{13B6788C-37AD-0D72-571D-AFC713B7C6C5}"/>
                  </a:ext>
                </a:extLst>
              </p:cNvPr>
              <p:cNvSpPr txBox="1">
                <a:spLocks noRot="1" noChangeAspect="1" noMove="1" noResize="1" noEditPoints="1" noAdjustHandles="1" noChangeArrowheads="1" noChangeShapeType="1" noTextEdit="1"/>
              </p:cNvSpPr>
              <p:nvPr/>
            </p:nvSpPr>
            <p:spPr>
              <a:xfrm>
                <a:off x="6816438" y="2042904"/>
                <a:ext cx="3519054" cy="1938992"/>
              </a:xfrm>
              <a:prstGeom prst="rect">
                <a:avLst/>
              </a:prstGeom>
              <a:blipFill>
                <a:blip r:embed="rId2"/>
                <a:stretch>
                  <a:fillRect b="-377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7BDAFD6E-2C22-F232-EE77-BBD7EAED5E6B}"/>
                  </a:ext>
                </a:extLst>
              </p:cNvPr>
              <p:cNvSpPr txBox="1"/>
              <p:nvPr/>
            </p:nvSpPr>
            <p:spPr>
              <a:xfrm>
                <a:off x="6816438" y="4643969"/>
                <a:ext cx="3519054" cy="461665"/>
              </a:xfrm>
              <a:prstGeom prst="rect">
                <a:avLst/>
              </a:prstGeom>
              <a:solidFill>
                <a:schemeClr val="tx1"/>
              </a:solid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𝑦</m:t>
                          </m:r>
                        </m:e>
                        <m:sub>
                          <m:r>
                            <a:rPr lang="en-US" sz="2400" b="0" i="1" smtClean="0">
                              <a:solidFill>
                                <a:schemeClr val="bg1"/>
                              </a:solidFill>
                              <a:latin typeface="Cambria Math" panose="02040503050406030204" pitchFamily="18" charset="0"/>
                            </a:rPr>
                            <m:t>𝑡</m:t>
                          </m:r>
                        </m:sub>
                      </m:sSub>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𝑓</m:t>
                      </m:r>
                      <m:r>
                        <a:rPr lang="en-US" sz="2400" b="0" i="1" smtClean="0">
                          <a:solidFill>
                            <a:schemeClr val="bg1"/>
                          </a:solidFill>
                          <a:latin typeface="Cambria Math" panose="02040503050406030204" pitchFamily="18" charset="0"/>
                        </a:rPr>
                        <m:t>(</m:t>
                      </m:r>
                      <m:sSub>
                        <m:sSubPr>
                          <m:ctrlPr>
                            <a:rPr lang="en-US" sz="2400" b="0" i="0" smtClean="0">
                              <a:solidFill>
                                <a:schemeClr val="bg1"/>
                              </a:solidFill>
                              <a:latin typeface="Cambria Math" panose="02040503050406030204" pitchFamily="18" charset="0"/>
                            </a:rPr>
                          </m:ctrlPr>
                        </m:sSubPr>
                        <m:e>
                          <m:sSub>
                            <m:sSubPr>
                              <m:ctrlPr>
                                <a:rPr lang="en-US" sz="2400" b="0" i="0" smtClean="0">
                                  <a:solidFill>
                                    <a:schemeClr val="bg1"/>
                                  </a:solidFill>
                                  <a:latin typeface="Cambria Math" panose="02040503050406030204" pitchFamily="18" charset="0"/>
                                </a:rPr>
                              </m:ctrlPr>
                            </m:sSubPr>
                            <m:e>
                              <m:r>
                                <m:rPr>
                                  <m:sty m:val="p"/>
                                </m:rPr>
                                <a:rPr lang="en-US" sz="2400" b="0" i="0" smtClean="0">
                                  <a:solidFill>
                                    <a:schemeClr val="bg1"/>
                                  </a:solidFill>
                                  <a:latin typeface="Cambria Math" panose="02040503050406030204" pitchFamily="18" charset="0"/>
                                </a:rPr>
                                <m:t>y</m:t>
                              </m:r>
                            </m:e>
                            <m:sub>
                              <m:r>
                                <m:rPr>
                                  <m:sty m:val="p"/>
                                </m:rPr>
                                <a:rPr lang="en-US" sz="2400" b="0" i="0" smtClean="0">
                                  <a:solidFill>
                                    <a:schemeClr val="bg1"/>
                                  </a:solidFill>
                                  <a:latin typeface="Cambria Math" panose="02040503050406030204" pitchFamily="18" charset="0"/>
                                </a:rPr>
                                <m:t>t</m:t>
                              </m:r>
                              <m:r>
                                <a:rPr lang="en-US" sz="2400" b="0" i="0" smtClean="0">
                                  <a:solidFill>
                                    <a:schemeClr val="bg1"/>
                                  </a:solidFill>
                                  <a:latin typeface="Cambria Math" panose="02040503050406030204" pitchFamily="18" charset="0"/>
                                </a:rPr>
                                <m:t>−1</m:t>
                              </m:r>
                            </m:sub>
                          </m:sSub>
                          <m:r>
                            <a:rPr lang="en-US" sz="2400" b="0" i="0" smtClean="0">
                              <a:solidFill>
                                <a:schemeClr val="bg1"/>
                              </a:solidFill>
                              <a:latin typeface="Cambria Math" panose="02040503050406030204" pitchFamily="18" charset="0"/>
                            </a:rPr>
                            <m:t> ,</m:t>
                          </m:r>
                          <m:r>
                            <m:rPr>
                              <m:sty m:val="p"/>
                            </m:rPr>
                            <a:rPr lang="en-US" sz="2400" b="0" i="0" smtClean="0">
                              <a:solidFill>
                                <a:schemeClr val="bg1"/>
                              </a:solidFill>
                              <a:latin typeface="Cambria Math" panose="02040503050406030204" pitchFamily="18" charset="0"/>
                            </a:rPr>
                            <m:t>X</m:t>
                          </m:r>
                        </m:e>
                        <m:sub>
                          <m:r>
                            <a:rPr lang="en-US" sz="2400" b="0" i="1" smtClean="0">
                              <a:solidFill>
                                <a:schemeClr val="bg1"/>
                              </a:solidFill>
                              <a:latin typeface="Cambria Math" panose="02040503050406030204" pitchFamily="18" charset="0"/>
                            </a:rPr>
                            <m:t>𝑡</m:t>
                          </m:r>
                        </m:sub>
                      </m:sSub>
                      <m:r>
                        <a:rPr lang="en-US" sz="2400" b="0" i="0" smtClean="0">
                          <a:solidFill>
                            <a:schemeClr val="bg1"/>
                          </a:solidFill>
                          <a:latin typeface="Cambria Math" panose="02040503050406030204" pitchFamily="18" charset="0"/>
                        </a:rPr>
                        <m:t>, </m:t>
                      </m:r>
                      <m:r>
                        <m:rPr>
                          <m:sty m:val="p"/>
                        </m:rPr>
                        <a:rPr lang="en-US" sz="2400" b="0" i="0" smtClean="0">
                          <a:solidFill>
                            <a:schemeClr val="bg1"/>
                          </a:solidFill>
                          <a:latin typeface="Cambria Math" panose="02040503050406030204" pitchFamily="18" charset="0"/>
                        </a:rPr>
                        <m:t>W</m:t>
                      </m:r>
                      <m:r>
                        <a:rPr lang="en-US" sz="2400" b="0" i="1" smtClean="0">
                          <a:solidFill>
                            <a:schemeClr val="bg1"/>
                          </a:solidFill>
                          <a:latin typeface="Cambria Math" panose="02040503050406030204" pitchFamily="18" charset="0"/>
                        </a:rPr>
                        <m:t>)</m:t>
                      </m:r>
                    </m:oMath>
                  </m:oMathPara>
                </a14:m>
                <a:endParaRPr lang="en-US" sz="2400" b="0" dirty="0">
                  <a:solidFill>
                    <a:schemeClr val="bg1"/>
                  </a:solidFill>
                </a:endParaRPr>
              </a:p>
            </p:txBody>
          </p:sp>
        </mc:Choice>
        <mc:Fallback>
          <p:sp>
            <p:nvSpPr>
              <p:cNvPr id="4" name="TextBox 3">
                <a:extLst>
                  <a:ext uri="{FF2B5EF4-FFF2-40B4-BE49-F238E27FC236}">
                    <a16:creationId xmlns:a16="http://schemas.microsoft.com/office/drawing/2014/main" id="{7BDAFD6E-2C22-F232-EE77-BBD7EAED5E6B}"/>
                  </a:ext>
                </a:extLst>
              </p:cNvPr>
              <p:cNvSpPr txBox="1">
                <a:spLocks noRot="1" noChangeAspect="1" noMove="1" noResize="1" noEditPoints="1" noAdjustHandles="1" noChangeArrowheads="1" noChangeShapeType="1" noTextEdit="1"/>
              </p:cNvSpPr>
              <p:nvPr/>
            </p:nvSpPr>
            <p:spPr>
              <a:xfrm>
                <a:off x="6816438" y="4643969"/>
                <a:ext cx="3519054" cy="461665"/>
              </a:xfrm>
              <a:prstGeom prst="rect">
                <a:avLst/>
              </a:prstGeom>
              <a:blipFill>
                <a:blip r:embed="rId3"/>
                <a:stretch>
                  <a:fillRect b="-18421"/>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DB1EF092-A490-43E3-F688-7C64BC9A25A2}"/>
              </a:ext>
            </a:extLst>
          </p:cNvPr>
          <p:cNvSpPr txBox="1"/>
          <p:nvPr/>
        </p:nvSpPr>
        <p:spPr>
          <a:xfrm>
            <a:off x="6748221" y="1642794"/>
            <a:ext cx="1571264" cy="400110"/>
          </a:xfrm>
          <a:prstGeom prst="rect">
            <a:avLst/>
          </a:prstGeom>
          <a:noFill/>
        </p:spPr>
        <p:txBody>
          <a:bodyPr wrap="none" rtlCol="0">
            <a:spAutoFit/>
          </a:bodyPr>
          <a:lstStyle/>
          <a:p>
            <a:r>
              <a:rPr lang="en-US" sz="2000" dirty="0"/>
              <a:t>Static Model</a:t>
            </a:r>
          </a:p>
        </p:txBody>
      </p:sp>
      <p:sp>
        <p:nvSpPr>
          <p:cNvPr id="6" name="TextBox 5">
            <a:extLst>
              <a:ext uri="{FF2B5EF4-FFF2-40B4-BE49-F238E27FC236}">
                <a16:creationId xmlns:a16="http://schemas.microsoft.com/office/drawing/2014/main" id="{893D3568-36F5-D7CD-4F5C-7597FA135173}"/>
              </a:ext>
            </a:extLst>
          </p:cNvPr>
          <p:cNvSpPr txBox="1"/>
          <p:nvPr/>
        </p:nvSpPr>
        <p:spPr>
          <a:xfrm>
            <a:off x="6748221" y="4243859"/>
            <a:ext cx="2011063" cy="400110"/>
          </a:xfrm>
          <a:prstGeom prst="rect">
            <a:avLst/>
          </a:prstGeom>
          <a:noFill/>
        </p:spPr>
        <p:txBody>
          <a:bodyPr wrap="none" rtlCol="0">
            <a:spAutoFit/>
          </a:bodyPr>
          <a:lstStyle/>
          <a:p>
            <a:r>
              <a:rPr lang="en-US" sz="2000" dirty="0"/>
              <a:t>Recursive Model</a:t>
            </a:r>
          </a:p>
        </p:txBody>
      </p:sp>
    </p:spTree>
    <p:extLst>
      <p:ext uri="{BB962C8B-B14F-4D97-AF65-F5344CB8AC3E}">
        <p14:creationId xmlns:p14="http://schemas.microsoft.com/office/powerpoint/2010/main" val="39763010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9AB37-6F14-1491-9F2B-DEE60EA64654}"/>
              </a:ext>
            </a:extLst>
          </p:cNvPr>
          <p:cNvSpPr>
            <a:spLocks noGrp="1"/>
          </p:cNvSpPr>
          <p:nvPr>
            <p:ph type="title"/>
          </p:nvPr>
        </p:nvSpPr>
        <p:spPr>
          <a:xfrm>
            <a:off x="214858" y="54080"/>
            <a:ext cx="11413172" cy="1044609"/>
          </a:xfrm>
        </p:spPr>
        <p:txBody>
          <a:bodyPr>
            <a:noAutofit/>
          </a:bodyPr>
          <a:lstStyle/>
          <a:p>
            <a:r>
              <a:rPr lang="en-US" sz="4000" dirty="0"/>
              <a:t>Machine Learning Models of FMC</a:t>
            </a:r>
          </a:p>
        </p:txBody>
      </p:sp>
      <p:cxnSp>
        <p:nvCxnSpPr>
          <p:cNvPr id="8" name="Straight Connector 7">
            <a:extLst>
              <a:ext uri="{FF2B5EF4-FFF2-40B4-BE49-F238E27FC236}">
                <a16:creationId xmlns:a16="http://schemas.microsoft.com/office/drawing/2014/main" id="{4F2F83D4-5FE1-87FA-F8F9-9B940A09BF1E}"/>
              </a:ext>
            </a:extLst>
          </p:cNvPr>
          <p:cNvCxnSpPr>
            <a:cxnSpLocks/>
          </p:cNvCxnSpPr>
          <p:nvPr/>
        </p:nvCxnSpPr>
        <p:spPr>
          <a:xfrm>
            <a:off x="558494" y="1110316"/>
            <a:ext cx="10725901" cy="0"/>
          </a:xfrm>
          <a:prstGeom prst="line">
            <a:avLst/>
          </a:prstGeom>
          <a:ln w="38100"/>
        </p:spPr>
        <p:style>
          <a:lnRef idx="1">
            <a:schemeClr val="accent4"/>
          </a:lnRef>
          <a:fillRef idx="0">
            <a:schemeClr val="accent4"/>
          </a:fillRef>
          <a:effectRef idx="0">
            <a:schemeClr val="accent4"/>
          </a:effectRef>
          <a:fontRef idx="minor">
            <a:schemeClr val="tx1"/>
          </a:fontRef>
        </p:style>
      </p:cxnSp>
      <p:sp>
        <p:nvSpPr>
          <p:cNvPr id="12" name="Text Placeholder 3">
            <a:extLst>
              <a:ext uri="{FF2B5EF4-FFF2-40B4-BE49-F238E27FC236}">
                <a16:creationId xmlns:a16="http://schemas.microsoft.com/office/drawing/2014/main" id="{DD16316A-1855-B888-6459-3401C2047033}"/>
              </a:ext>
            </a:extLst>
          </p:cNvPr>
          <p:cNvSpPr>
            <a:spLocks noGrp="1"/>
          </p:cNvSpPr>
          <p:nvPr>
            <p:ph type="body" sz="half" idx="2"/>
          </p:nvPr>
        </p:nvSpPr>
        <p:spPr>
          <a:xfrm>
            <a:off x="199709" y="1642794"/>
            <a:ext cx="5138910" cy="3594221"/>
          </a:xfrm>
        </p:spPr>
        <p:txBody>
          <a:bodyPr>
            <a:normAutofit/>
          </a:bodyPr>
          <a:lstStyle/>
          <a:p>
            <a:pPr marL="285750" indent="-285750" algn="l">
              <a:buFont typeface="Arial" panose="020B0604020202020204" pitchFamily="34" charset="0"/>
              <a:buChar char="•"/>
            </a:pPr>
            <a:r>
              <a:rPr lang="en-US" sz="2000" b="1" dirty="0"/>
              <a:t>Linear Regression</a:t>
            </a:r>
          </a:p>
          <a:p>
            <a:pPr marL="742950" lvl="1" indent="-285750">
              <a:buFont typeface="Arial" panose="020B0604020202020204" pitchFamily="34" charset="0"/>
              <a:buChar char="•"/>
            </a:pPr>
            <a:r>
              <a:rPr lang="en-US" sz="1800" dirty="0"/>
              <a:t>Linear relationship assumed between response and predictors</a:t>
            </a:r>
          </a:p>
          <a:p>
            <a:pPr marL="742950" lvl="1" indent="-285750">
              <a:buFont typeface="Arial" panose="020B0604020202020204" pitchFamily="34" charset="0"/>
              <a:buChar char="•"/>
            </a:pPr>
            <a:r>
              <a:rPr lang="en-US" sz="1800" dirty="0"/>
              <a:t>Random error assumed to be independent and identically distributed</a:t>
            </a:r>
          </a:p>
          <a:p>
            <a:pPr marL="285750" indent="-285750" algn="l">
              <a:buFont typeface="Arial" panose="020B0604020202020204" pitchFamily="34" charset="0"/>
              <a:buChar char="•"/>
            </a:pPr>
            <a:endParaRPr lang="en-US" sz="2000" dirty="0"/>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B397C385-8A67-1042-8E5F-E9E33B652D5A}"/>
                  </a:ext>
                </a:extLst>
              </p:cNvPr>
              <p:cNvSpPr txBox="1"/>
              <p:nvPr/>
            </p:nvSpPr>
            <p:spPr>
              <a:xfrm>
                <a:off x="5591492" y="1789932"/>
                <a:ext cx="6400800" cy="1100558"/>
              </a:xfrm>
              <a:prstGeom prst="rect">
                <a:avLst/>
              </a:prstGeom>
              <a:solidFill>
                <a:schemeClr val="tx1"/>
              </a:solid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400" i="1" smtClean="0">
                              <a:solidFill>
                                <a:schemeClr val="bg1"/>
                              </a:solidFill>
                              <a:latin typeface="Cambria Math" panose="02040503050406030204" pitchFamily="18" charset="0"/>
                            </a:rPr>
                          </m:ctrlPr>
                        </m:sSubPr>
                        <m:e>
                          <m:r>
                            <a:rPr lang="en-US" sz="2400" i="1" smtClean="0">
                              <a:solidFill>
                                <a:schemeClr val="bg1"/>
                              </a:solidFill>
                              <a:latin typeface="Cambria Math" panose="02040503050406030204" pitchFamily="18" charset="0"/>
                            </a:rPr>
                            <m:t>𝑦</m:t>
                          </m:r>
                        </m:e>
                        <m:sub>
                          <m:r>
                            <a:rPr lang="en-US" sz="2400" i="1" smtClean="0">
                              <a:solidFill>
                                <a:schemeClr val="bg1"/>
                              </a:solidFill>
                              <a:latin typeface="Cambria Math" panose="02040503050406030204" pitchFamily="18" charset="0"/>
                            </a:rPr>
                            <m:t>𝑡</m:t>
                          </m:r>
                        </m:sub>
                      </m:sSub>
                      <m:r>
                        <a:rPr lang="en-US" sz="2400" i="1" smtClean="0">
                          <a:solidFill>
                            <a:schemeClr val="bg1"/>
                          </a:solidFill>
                          <a:latin typeface="Cambria Math" panose="02040503050406030204" pitchFamily="18" charset="0"/>
                        </a:rPr>
                        <m:t>=</m:t>
                      </m:r>
                      <m:sSup>
                        <m:sSupPr>
                          <m:ctrlPr>
                            <a:rPr lang="en-US" sz="2400" b="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rPr>
                            <m:t>𝛽</m:t>
                          </m:r>
                        </m:e>
                        <m:sup>
                          <m:r>
                            <a:rPr lang="en-US" sz="2400" b="0" i="1" smtClean="0">
                              <a:solidFill>
                                <a:schemeClr val="bg1"/>
                              </a:solidFill>
                              <a:latin typeface="Cambria Math" panose="02040503050406030204" pitchFamily="18" charset="0"/>
                            </a:rPr>
                            <m:t>(0)</m:t>
                          </m:r>
                        </m:sup>
                      </m:sSup>
                      <m:r>
                        <a:rPr lang="en-US" sz="2400" i="1" smtClean="0">
                          <a:solidFill>
                            <a:schemeClr val="bg1"/>
                          </a:solidFill>
                          <a:latin typeface="Cambria Math" panose="02040503050406030204" pitchFamily="18" charset="0"/>
                        </a:rPr>
                        <m:t> +</m:t>
                      </m:r>
                      <m:nary>
                        <m:naryPr>
                          <m:chr m:val="∑"/>
                          <m:ctrlPr>
                            <a:rPr lang="en-US" sz="2400" i="1" smtClean="0">
                              <a:solidFill>
                                <a:schemeClr val="bg1"/>
                              </a:solidFill>
                              <a:latin typeface="Cambria Math" panose="02040503050406030204" pitchFamily="18" charset="0"/>
                            </a:rPr>
                          </m:ctrlPr>
                        </m:naryPr>
                        <m:sub>
                          <m:r>
                            <m:rPr>
                              <m:brk m:alnAt="23"/>
                            </m:rPr>
                            <a:rPr lang="en-US" sz="2400" b="0" i="1" smtClean="0">
                              <a:solidFill>
                                <a:schemeClr val="bg1"/>
                              </a:solidFill>
                              <a:latin typeface="Cambria Math" panose="02040503050406030204" pitchFamily="18" charset="0"/>
                            </a:rPr>
                            <m:t>𝑖</m:t>
                          </m:r>
                          <m:r>
                            <a:rPr lang="en-US" sz="2400" b="0" i="1" smtClean="0">
                              <a:solidFill>
                                <a:schemeClr val="bg1"/>
                              </a:solidFill>
                              <a:latin typeface="Cambria Math" panose="02040503050406030204" pitchFamily="18" charset="0"/>
                            </a:rPr>
                            <m:t>=1</m:t>
                          </m:r>
                        </m:sub>
                        <m:sup>
                          <m:r>
                            <a:rPr lang="en-US" sz="2400" b="0" i="1" smtClean="0">
                              <a:solidFill>
                                <a:schemeClr val="bg1"/>
                              </a:solidFill>
                              <a:latin typeface="Cambria Math" panose="02040503050406030204" pitchFamily="18" charset="0"/>
                            </a:rPr>
                            <m:t>𝑝</m:t>
                          </m:r>
                        </m:sup>
                        <m:e>
                          <m:sSup>
                            <m:sSupPr>
                              <m:ctrlPr>
                                <a:rPr lang="en-US" sz="2400" b="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rPr>
                                <m:t>𝛽</m:t>
                              </m:r>
                            </m:e>
                            <m:sup>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𝑖</m:t>
                              </m:r>
                              <m:r>
                                <a:rPr lang="en-US" sz="2400" b="0" i="1" smtClean="0">
                                  <a:solidFill>
                                    <a:schemeClr val="bg1"/>
                                  </a:solidFill>
                                  <a:latin typeface="Cambria Math" panose="02040503050406030204" pitchFamily="18" charset="0"/>
                                </a:rPr>
                                <m:t>)</m:t>
                              </m:r>
                            </m:sup>
                          </m:sSup>
                        </m:e>
                      </m:nary>
                      <m:sSubSup>
                        <m:sSubSupPr>
                          <m:ctrlPr>
                            <a:rPr lang="en-US" sz="2400" b="0" i="1" smtClean="0">
                              <a:solidFill>
                                <a:schemeClr val="bg1"/>
                              </a:solidFill>
                              <a:latin typeface="Cambria Math" panose="02040503050406030204" pitchFamily="18" charset="0"/>
                            </a:rPr>
                          </m:ctrlPr>
                        </m:sSubSupPr>
                        <m:e>
                          <m:r>
                            <a:rPr lang="en-US" sz="2400" b="0" i="1" smtClean="0">
                              <a:solidFill>
                                <a:schemeClr val="bg1"/>
                              </a:solidFill>
                              <a:latin typeface="Cambria Math" panose="02040503050406030204" pitchFamily="18" charset="0"/>
                            </a:rPr>
                            <m:t>𝑥</m:t>
                          </m:r>
                        </m:e>
                        <m:sub>
                          <m:r>
                            <a:rPr lang="en-US" sz="2400" b="0" i="1" smtClean="0">
                              <a:solidFill>
                                <a:schemeClr val="bg1"/>
                              </a:solidFill>
                              <a:latin typeface="Cambria Math" panose="02040503050406030204" pitchFamily="18" charset="0"/>
                            </a:rPr>
                            <m:t>𝑡</m:t>
                          </m:r>
                        </m:sub>
                        <m:sup>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𝑖</m:t>
                          </m:r>
                          <m:r>
                            <a:rPr lang="en-US" sz="2400" b="0" i="1" smtClean="0">
                              <a:solidFill>
                                <a:schemeClr val="bg1"/>
                              </a:solidFill>
                              <a:latin typeface="Cambria Math" panose="02040503050406030204" pitchFamily="18" charset="0"/>
                            </a:rPr>
                            <m:t>)</m:t>
                          </m:r>
                        </m:sup>
                      </m:sSubSup>
                      <m:r>
                        <a:rPr lang="en-US" sz="2400" i="1" smtClean="0">
                          <a:solidFill>
                            <a:schemeClr val="bg1"/>
                          </a:solidFill>
                          <a:latin typeface="Cambria Math" panose="02040503050406030204" pitchFamily="18" charset="0"/>
                        </a:rPr>
                        <m:t> +</m:t>
                      </m:r>
                      <m:r>
                        <a:rPr lang="en-US" sz="2400" i="1" smtClean="0">
                          <a:solidFill>
                            <a:schemeClr val="bg1"/>
                          </a:solidFill>
                          <a:latin typeface="Cambria Math" panose="02040503050406030204" pitchFamily="18" charset="0"/>
                        </a:rPr>
                        <m:t>𝜖</m:t>
                      </m:r>
                      <m:r>
                        <a:rPr lang="en-US" sz="2400" i="1" smtClean="0">
                          <a:solidFill>
                            <a:schemeClr val="bg1"/>
                          </a:solidFill>
                          <a:latin typeface="Cambria Math" panose="02040503050406030204" pitchFamily="18" charset="0"/>
                        </a:rPr>
                        <m:t>,  </m:t>
                      </m:r>
                      <m:r>
                        <a:rPr lang="en-US" sz="2400" i="1" smtClean="0">
                          <a:solidFill>
                            <a:schemeClr val="bg1"/>
                          </a:solidFill>
                          <a:latin typeface="Cambria Math" panose="02040503050406030204" pitchFamily="18" charset="0"/>
                        </a:rPr>
                        <m:t>𝜖</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𝑁</m:t>
                      </m:r>
                      <m:r>
                        <a:rPr lang="en-US" sz="2400" b="0" i="1" smtClean="0">
                          <a:solidFill>
                            <a:schemeClr val="bg1"/>
                          </a:solidFill>
                          <a:latin typeface="Cambria Math" panose="02040503050406030204" pitchFamily="18" charset="0"/>
                        </a:rPr>
                        <m:t>(0, </m:t>
                      </m:r>
                      <m:sSup>
                        <m:sSupPr>
                          <m:ctrlPr>
                            <a:rPr lang="en-US" sz="2400" b="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rPr>
                            <m:t>𝜎</m:t>
                          </m:r>
                        </m:e>
                        <m:sup>
                          <m:r>
                            <a:rPr lang="en-US" sz="2400" b="0" i="1" smtClean="0">
                              <a:solidFill>
                                <a:schemeClr val="bg1"/>
                              </a:solidFill>
                              <a:latin typeface="Cambria Math" panose="02040503050406030204" pitchFamily="18" charset="0"/>
                            </a:rPr>
                            <m:t>2</m:t>
                          </m:r>
                        </m:sup>
                      </m:sSup>
                      <m:r>
                        <a:rPr lang="en-US" sz="2400" b="0" i="1" smtClean="0">
                          <a:solidFill>
                            <a:schemeClr val="bg1"/>
                          </a:solidFill>
                          <a:latin typeface="Cambria Math" panose="02040503050406030204" pitchFamily="18" charset="0"/>
                        </a:rPr>
                        <m:t>) </m:t>
                      </m:r>
                    </m:oMath>
                  </m:oMathPara>
                </a14:m>
              </a:p>
            </p:txBody>
          </p:sp>
        </mc:Choice>
        <mc:Fallback>
          <p:sp>
            <p:nvSpPr>
              <p:cNvPr id="3" name="TextBox 2">
                <a:extLst>
                  <a:ext uri="{FF2B5EF4-FFF2-40B4-BE49-F238E27FC236}">
                    <a16:creationId xmlns:a16="http://schemas.microsoft.com/office/drawing/2014/main" id="{B397C385-8A67-1042-8E5F-E9E33B652D5A}"/>
                  </a:ext>
                </a:extLst>
              </p:cNvPr>
              <p:cNvSpPr txBox="1">
                <a:spLocks noRot="1" noChangeAspect="1" noMove="1" noResize="1" noEditPoints="1" noAdjustHandles="1" noChangeArrowheads="1" noChangeShapeType="1" noTextEdit="1"/>
              </p:cNvSpPr>
              <p:nvPr/>
            </p:nvSpPr>
            <p:spPr>
              <a:xfrm>
                <a:off x="5591492" y="1789932"/>
                <a:ext cx="6400800" cy="1100558"/>
              </a:xfrm>
              <a:prstGeom prst="rect">
                <a:avLst/>
              </a:prstGeom>
              <a:blipFill>
                <a:blip r:embed="rId2"/>
                <a:stretch>
                  <a:fillRect/>
                </a:stretch>
              </a:blipFill>
            </p:spPr>
            <p:txBody>
              <a:bodyPr/>
              <a:lstStyle/>
              <a:p>
                <a:r>
                  <a:rPr lang="en-US">
                    <a:noFill/>
                  </a:rPr>
                  <a:t> </a:t>
                </a:r>
              </a:p>
            </p:txBody>
          </p:sp>
        </mc:Fallback>
      </mc:AlternateContent>
      <p:graphicFrame>
        <p:nvGraphicFramePr>
          <p:cNvPr id="4" name="Table 3">
            <a:extLst>
              <a:ext uri="{FF2B5EF4-FFF2-40B4-BE49-F238E27FC236}">
                <a16:creationId xmlns:a16="http://schemas.microsoft.com/office/drawing/2014/main" id="{007972B9-C872-2F9C-AD99-AE1E71EE3F77}"/>
              </a:ext>
            </a:extLst>
          </p:cNvPr>
          <p:cNvGraphicFramePr>
            <a:graphicFrameLocks noGrp="1"/>
          </p:cNvGraphicFramePr>
          <p:nvPr>
            <p:extLst>
              <p:ext uri="{D42A27DB-BD31-4B8C-83A1-F6EECF244321}">
                <p14:modId xmlns:p14="http://schemas.microsoft.com/office/powerpoint/2010/main" val="4196146023"/>
              </p:ext>
            </p:extLst>
          </p:nvPr>
        </p:nvGraphicFramePr>
        <p:xfrm>
          <a:off x="86619" y="3618424"/>
          <a:ext cx="5138911" cy="2932600"/>
        </p:xfrm>
        <a:graphic>
          <a:graphicData uri="http://schemas.openxmlformats.org/drawingml/2006/table">
            <a:tbl>
              <a:tblPr firstRow="1">
                <a:tableStyleId>{93296810-A885-4BE3-A3E7-6D5BEEA58F35}</a:tableStyleId>
              </a:tblPr>
              <a:tblGrid>
                <a:gridCol w="1305792">
                  <a:extLst>
                    <a:ext uri="{9D8B030D-6E8A-4147-A177-3AD203B41FA5}">
                      <a16:colId xmlns:a16="http://schemas.microsoft.com/office/drawing/2014/main" val="1672846651"/>
                    </a:ext>
                  </a:extLst>
                </a:gridCol>
                <a:gridCol w="1152997">
                  <a:extLst>
                    <a:ext uri="{9D8B030D-6E8A-4147-A177-3AD203B41FA5}">
                      <a16:colId xmlns:a16="http://schemas.microsoft.com/office/drawing/2014/main" val="1531467493"/>
                    </a:ext>
                  </a:extLst>
                </a:gridCol>
                <a:gridCol w="2680122">
                  <a:extLst>
                    <a:ext uri="{9D8B030D-6E8A-4147-A177-3AD203B41FA5}">
                      <a16:colId xmlns:a16="http://schemas.microsoft.com/office/drawing/2014/main" val="440946364"/>
                    </a:ext>
                  </a:extLst>
                </a:gridCol>
              </a:tblGrid>
              <a:tr h="212246">
                <a:tc>
                  <a:txBody>
                    <a:bodyPr/>
                    <a:lstStyle/>
                    <a:p>
                      <a:r>
                        <a:rPr lang="en-US" sz="1200" b="1" dirty="0"/>
                        <a:t>Predictor Name</a:t>
                      </a:r>
                      <a:endParaRPr lang="en-US" sz="1200" dirty="0"/>
                    </a:p>
                  </a:txBody>
                  <a:tcPr marL="73804" marR="73804" marT="36902" marB="36902" anchor="ctr"/>
                </a:tc>
                <a:tc>
                  <a:txBody>
                    <a:bodyPr/>
                    <a:lstStyle/>
                    <a:p>
                      <a:r>
                        <a:rPr lang="en-US" sz="1200" b="1" dirty="0"/>
                        <a:t>Units</a:t>
                      </a:r>
                      <a:endParaRPr lang="en-US" sz="1200" dirty="0"/>
                    </a:p>
                  </a:txBody>
                  <a:tcPr marL="73804" marR="73804" marT="36902" marB="36902" anchor="ctr"/>
                </a:tc>
                <a:tc>
                  <a:txBody>
                    <a:bodyPr/>
                    <a:lstStyle/>
                    <a:p>
                      <a:r>
                        <a:rPr lang="en-US" sz="1200" b="1"/>
                        <a:t>Description</a:t>
                      </a:r>
                      <a:endParaRPr lang="en-US" sz="1200"/>
                    </a:p>
                  </a:txBody>
                  <a:tcPr marL="73804" marR="73804" marT="36902" marB="36902" anchor="ctr"/>
                </a:tc>
                <a:extLst>
                  <a:ext uri="{0D108BD9-81ED-4DB2-BD59-A6C34878D82A}">
                    <a16:rowId xmlns:a16="http://schemas.microsoft.com/office/drawing/2014/main" val="3662458738"/>
                  </a:ext>
                </a:extLst>
              </a:tr>
              <a:tr h="372691">
                <a:tc>
                  <a:txBody>
                    <a:bodyPr/>
                    <a:lstStyle/>
                    <a:p>
                      <a:r>
                        <a:rPr lang="en-US" sz="1200" dirty="0"/>
                        <a:t>Equilibrium Moisture</a:t>
                      </a:r>
                    </a:p>
                  </a:txBody>
                  <a:tcPr marL="73804" marR="73804" marT="36902" marB="36902" anchor="ctr"/>
                </a:tc>
                <a:tc>
                  <a:txBody>
                    <a:bodyPr/>
                    <a:lstStyle/>
                    <a:p>
                      <a:r>
                        <a:rPr lang="en-US" sz="1200" dirty="0"/>
                        <a:t>%</a:t>
                      </a:r>
                    </a:p>
                  </a:txBody>
                  <a:tcPr marL="73804" marR="73804" marT="36902" marB="36902" anchor="ctr"/>
                </a:tc>
                <a:tc>
                  <a:txBody>
                    <a:bodyPr/>
                    <a:lstStyle/>
                    <a:p>
                      <a:r>
                        <a:rPr lang="en-US" sz="1200" dirty="0"/>
                        <a:t>Derived from RH and temperature</a:t>
                      </a:r>
                    </a:p>
                  </a:txBody>
                  <a:tcPr marL="73804" marR="73804" marT="36902" marB="36902" anchor="ctr"/>
                </a:tc>
                <a:extLst>
                  <a:ext uri="{0D108BD9-81ED-4DB2-BD59-A6C34878D82A}">
                    <a16:rowId xmlns:a16="http://schemas.microsoft.com/office/drawing/2014/main" val="2336473219"/>
                  </a:ext>
                </a:extLst>
              </a:tr>
              <a:tr h="372691">
                <a:tc>
                  <a:txBody>
                    <a:bodyPr/>
                    <a:lstStyle/>
                    <a:p>
                      <a:r>
                        <a:rPr lang="en-US" sz="1200"/>
                        <a:t>Precipitation</a:t>
                      </a:r>
                    </a:p>
                  </a:txBody>
                  <a:tcPr marL="73804" marR="73804" marT="36902" marB="36902" anchor="ctr"/>
                </a:tc>
                <a:tc>
                  <a:txBody>
                    <a:bodyPr/>
                    <a:lstStyle/>
                    <a:p>
                      <a:r>
                        <a:rPr lang="en-US" sz="1200"/>
                        <a:t>mm/h</a:t>
                      </a:r>
                    </a:p>
                  </a:txBody>
                  <a:tcPr marL="73804" marR="73804" marT="36902" marB="36902" anchor="ctr"/>
                </a:tc>
                <a:tc>
                  <a:txBody>
                    <a:bodyPr/>
                    <a:lstStyle/>
                    <a:p>
                      <a:r>
                        <a:rPr lang="en-US" sz="1200" dirty="0"/>
                        <a:t>Calculated from all rain accumulated over the hour</a:t>
                      </a:r>
                    </a:p>
                  </a:txBody>
                  <a:tcPr marL="73804" marR="73804" marT="36902" marB="36902" anchor="ctr"/>
                </a:tc>
                <a:extLst>
                  <a:ext uri="{0D108BD9-81ED-4DB2-BD59-A6C34878D82A}">
                    <a16:rowId xmlns:a16="http://schemas.microsoft.com/office/drawing/2014/main" val="1302981330"/>
                  </a:ext>
                </a:extLst>
              </a:tr>
              <a:tr h="212246">
                <a:tc>
                  <a:txBody>
                    <a:bodyPr/>
                    <a:lstStyle/>
                    <a:p>
                      <a:r>
                        <a:rPr lang="en-US" sz="1200"/>
                        <a:t>Wind Speed</a:t>
                      </a:r>
                    </a:p>
                  </a:txBody>
                  <a:tcPr marL="73804" marR="73804" marT="36902" marB="36902" anchor="ctr"/>
                </a:tc>
                <a:tc>
                  <a:txBody>
                    <a:bodyPr/>
                    <a:lstStyle/>
                    <a:p>
                      <a:r>
                        <a:rPr lang="en-US" sz="1200"/>
                        <a:t>m/s</a:t>
                      </a:r>
                    </a:p>
                  </a:txBody>
                  <a:tcPr marL="73804" marR="73804" marT="36902" marB="36902" anchor="ctr"/>
                </a:tc>
                <a:tc>
                  <a:txBody>
                    <a:bodyPr/>
                    <a:lstStyle/>
                    <a:p>
                      <a:r>
                        <a:rPr lang="en-US" sz="1200" dirty="0"/>
                        <a:t>Wind speed at 20ft above from</a:t>
                      </a:r>
                    </a:p>
                  </a:txBody>
                  <a:tcPr marL="73804" marR="73804" marT="36902" marB="36902" anchor="ctr"/>
                </a:tc>
                <a:extLst>
                  <a:ext uri="{0D108BD9-81ED-4DB2-BD59-A6C34878D82A}">
                    <a16:rowId xmlns:a16="http://schemas.microsoft.com/office/drawing/2014/main" val="1588425403"/>
                  </a:ext>
                </a:extLst>
              </a:tr>
              <a:tr h="212246">
                <a:tc>
                  <a:txBody>
                    <a:bodyPr/>
                    <a:lstStyle/>
                    <a:p>
                      <a:r>
                        <a:rPr lang="en-US" sz="1200"/>
                        <a:t>Solar Radiation</a:t>
                      </a:r>
                    </a:p>
                  </a:txBody>
                  <a:tcPr marL="73804" marR="73804" marT="36902" marB="36902" anchor="ctr"/>
                </a:tc>
                <a:tc>
                  <a:txBody>
                    <a:bodyPr/>
                    <a:lstStyle/>
                    <a:p>
                      <a:r>
                        <a:rPr lang="en-US" sz="1200"/>
                        <a:t>kWh/m²</a:t>
                      </a:r>
                    </a:p>
                  </a:txBody>
                  <a:tcPr marL="73804" marR="73804" marT="36902" marB="36902" anchor="ctr"/>
                </a:tc>
                <a:tc>
                  <a:txBody>
                    <a:bodyPr/>
                    <a:lstStyle/>
                    <a:p>
                      <a:r>
                        <a:rPr lang="en-US" sz="1200" dirty="0"/>
                        <a:t>Downward shortwave radiation</a:t>
                      </a:r>
                    </a:p>
                  </a:txBody>
                  <a:tcPr marL="73804" marR="73804" marT="36902" marB="36902" anchor="ctr"/>
                </a:tc>
                <a:extLst>
                  <a:ext uri="{0D108BD9-81ED-4DB2-BD59-A6C34878D82A}">
                    <a16:rowId xmlns:a16="http://schemas.microsoft.com/office/drawing/2014/main" val="3954640306"/>
                  </a:ext>
                </a:extLst>
              </a:tr>
              <a:tr h="212246">
                <a:tc>
                  <a:txBody>
                    <a:bodyPr/>
                    <a:lstStyle/>
                    <a:p>
                      <a:r>
                        <a:rPr lang="en-US" sz="1200"/>
                        <a:t>Elevation</a:t>
                      </a:r>
                    </a:p>
                  </a:txBody>
                  <a:tcPr marL="73804" marR="73804" marT="36902" marB="36902" anchor="ctr"/>
                </a:tc>
                <a:tc>
                  <a:txBody>
                    <a:bodyPr/>
                    <a:lstStyle/>
                    <a:p>
                      <a:r>
                        <a:rPr lang="en-US" sz="1200" dirty="0"/>
                        <a:t>feet</a:t>
                      </a:r>
                    </a:p>
                  </a:txBody>
                  <a:tcPr marL="73804" marR="73804" marT="36902" marB="36902" anchor="ctr"/>
                </a:tc>
                <a:tc>
                  <a:txBody>
                    <a:bodyPr/>
                    <a:lstStyle/>
                    <a:p>
                      <a:r>
                        <a:rPr lang="en-US" sz="1200" dirty="0"/>
                        <a:t>Height above sea level</a:t>
                      </a:r>
                    </a:p>
                  </a:txBody>
                  <a:tcPr marL="73804" marR="73804" marT="36902" marB="36902" anchor="ctr"/>
                </a:tc>
                <a:extLst>
                  <a:ext uri="{0D108BD9-81ED-4DB2-BD59-A6C34878D82A}">
                    <a16:rowId xmlns:a16="http://schemas.microsoft.com/office/drawing/2014/main" val="3355077966"/>
                  </a:ext>
                </a:extLst>
              </a:tr>
              <a:tr h="212246">
                <a:tc>
                  <a:txBody>
                    <a:bodyPr/>
                    <a:lstStyle/>
                    <a:p>
                      <a:r>
                        <a:rPr lang="en-US" sz="1200" dirty="0"/>
                        <a:t>Hour</a:t>
                      </a:r>
                    </a:p>
                  </a:txBody>
                  <a:tcPr marL="73804" marR="73804" marT="36902" marB="36902" anchor="ctr"/>
                </a:tc>
                <a:tc>
                  <a:txBody>
                    <a:bodyPr/>
                    <a:lstStyle/>
                    <a:p>
                      <a:r>
                        <a:rPr lang="en-US" sz="1200"/>
                        <a:t>hours</a:t>
                      </a:r>
                    </a:p>
                  </a:txBody>
                  <a:tcPr marL="73804" marR="73804" marT="36902" marB="36902" anchor="ctr"/>
                </a:tc>
                <a:tc>
                  <a:txBody>
                    <a:bodyPr/>
                    <a:lstStyle/>
                    <a:p>
                      <a:r>
                        <a:rPr lang="en-US" sz="1200" dirty="0"/>
                        <a:t>From 0 to 23, UTC time</a:t>
                      </a:r>
                    </a:p>
                  </a:txBody>
                  <a:tcPr marL="73804" marR="73804" marT="36902" marB="36902" anchor="ctr"/>
                </a:tc>
                <a:extLst>
                  <a:ext uri="{0D108BD9-81ED-4DB2-BD59-A6C34878D82A}">
                    <a16:rowId xmlns:a16="http://schemas.microsoft.com/office/drawing/2014/main" val="3077022043"/>
                  </a:ext>
                </a:extLst>
              </a:tr>
              <a:tr h="242244">
                <a:tc>
                  <a:txBody>
                    <a:bodyPr/>
                    <a:lstStyle/>
                    <a:p>
                      <a:r>
                        <a:rPr lang="en-US" sz="1200" dirty="0"/>
                        <a:t>Day of Year</a:t>
                      </a:r>
                    </a:p>
                  </a:txBody>
                  <a:tcPr marL="73804" marR="73804" marT="36902" marB="36902" anchor="ctr"/>
                </a:tc>
                <a:tc>
                  <a:txBody>
                    <a:bodyPr/>
                    <a:lstStyle/>
                    <a:p>
                      <a:r>
                        <a:rPr lang="en-US" sz="1200" dirty="0"/>
                        <a:t>days</a:t>
                      </a:r>
                    </a:p>
                  </a:txBody>
                  <a:tcPr marL="73804" marR="73804" marT="36902" marB="36902" anchor="ctr"/>
                </a:tc>
                <a:tc>
                  <a:txBody>
                    <a:bodyPr/>
                    <a:lstStyle/>
                    <a:p>
                      <a:r>
                        <a:rPr lang="en-US" sz="1200" dirty="0"/>
                        <a:t>From 0 to 365 or 366*</a:t>
                      </a:r>
                    </a:p>
                  </a:txBody>
                  <a:tcPr marL="73804" marR="73804" marT="36902" marB="36902" anchor="ctr"/>
                </a:tc>
                <a:extLst>
                  <a:ext uri="{0D108BD9-81ED-4DB2-BD59-A6C34878D82A}">
                    <a16:rowId xmlns:a16="http://schemas.microsoft.com/office/drawing/2014/main" val="878181605"/>
                  </a:ext>
                </a:extLst>
              </a:tr>
              <a:tr h="212246">
                <a:tc>
                  <a:txBody>
                    <a:bodyPr/>
                    <a:lstStyle/>
                    <a:p>
                      <a:r>
                        <a:rPr lang="en-US" sz="1200"/>
                        <a:t>Latitude</a:t>
                      </a:r>
                    </a:p>
                  </a:txBody>
                  <a:tcPr marL="73804" marR="73804" marT="36902" marB="36902" anchor="ctr"/>
                </a:tc>
                <a:tc>
                  <a:txBody>
                    <a:bodyPr/>
                    <a:lstStyle/>
                    <a:p>
                      <a:r>
                        <a:rPr lang="en-US" sz="1200"/>
                        <a:t>degrees</a:t>
                      </a:r>
                    </a:p>
                  </a:txBody>
                  <a:tcPr marL="73804" marR="73804" marT="36902" marB="36902" anchor="ctr"/>
                </a:tc>
                <a:tc>
                  <a:txBody>
                    <a:bodyPr/>
                    <a:lstStyle/>
                    <a:p>
                      <a:r>
                        <a:rPr lang="en-US" sz="1200"/>
                        <a:t>North to South spatial coordinate</a:t>
                      </a:r>
                    </a:p>
                  </a:txBody>
                  <a:tcPr marL="73804" marR="73804" marT="36902" marB="36902" anchor="ctr"/>
                </a:tc>
                <a:extLst>
                  <a:ext uri="{0D108BD9-81ED-4DB2-BD59-A6C34878D82A}">
                    <a16:rowId xmlns:a16="http://schemas.microsoft.com/office/drawing/2014/main" val="3791487780"/>
                  </a:ext>
                </a:extLst>
              </a:tr>
              <a:tr h="212246">
                <a:tc>
                  <a:txBody>
                    <a:bodyPr/>
                    <a:lstStyle/>
                    <a:p>
                      <a:r>
                        <a:rPr lang="en-US" sz="1200" dirty="0"/>
                        <a:t>Longitude</a:t>
                      </a:r>
                    </a:p>
                  </a:txBody>
                  <a:tcPr marL="73804" marR="73804" marT="36902" marB="36902" anchor="ctr"/>
                </a:tc>
                <a:tc>
                  <a:txBody>
                    <a:bodyPr/>
                    <a:lstStyle/>
                    <a:p>
                      <a:r>
                        <a:rPr lang="en-US" sz="1200" dirty="0"/>
                        <a:t>degrees</a:t>
                      </a:r>
                    </a:p>
                  </a:txBody>
                  <a:tcPr marL="73804" marR="73804" marT="36902" marB="36902" anchor="ctr"/>
                </a:tc>
                <a:tc>
                  <a:txBody>
                    <a:bodyPr/>
                    <a:lstStyle/>
                    <a:p>
                      <a:r>
                        <a:rPr lang="en-US" sz="1200" dirty="0"/>
                        <a:t>East to West spatial coordinate</a:t>
                      </a:r>
                    </a:p>
                  </a:txBody>
                  <a:tcPr marL="73804" marR="73804" marT="36902" marB="36902" anchor="ctr"/>
                </a:tc>
                <a:extLst>
                  <a:ext uri="{0D108BD9-81ED-4DB2-BD59-A6C34878D82A}">
                    <a16:rowId xmlns:a16="http://schemas.microsoft.com/office/drawing/2014/main" val="4119683207"/>
                  </a:ext>
                </a:extLst>
              </a:tr>
            </a:tbl>
          </a:graphicData>
        </a:graphic>
      </p:graphicFrame>
      <p:sp>
        <p:nvSpPr>
          <p:cNvPr id="5" name="TextBox 4">
            <a:extLst>
              <a:ext uri="{FF2B5EF4-FFF2-40B4-BE49-F238E27FC236}">
                <a16:creationId xmlns:a16="http://schemas.microsoft.com/office/drawing/2014/main" id="{81C235AF-5E6A-7DC1-FE1D-10AB45EC9714}"/>
              </a:ext>
            </a:extLst>
          </p:cNvPr>
          <p:cNvSpPr txBox="1"/>
          <p:nvPr/>
        </p:nvSpPr>
        <p:spPr>
          <a:xfrm>
            <a:off x="3611417" y="6551024"/>
            <a:ext cx="1899481" cy="276999"/>
          </a:xfrm>
          <a:prstGeom prst="rect">
            <a:avLst/>
          </a:prstGeom>
          <a:noFill/>
        </p:spPr>
        <p:txBody>
          <a:bodyPr wrap="square">
            <a:spAutoFit/>
          </a:bodyPr>
          <a:lstStyle/>
          <a:p>
            <a:r>
              <a:rPr lang="en-US" sz="1200" dirty="0"/>
              <a:t>All Predictor Variables</a:t>
            </a:r>
          </a:p>
        </p:txBody>
      </p:sp>
    </p:spTree>
    <p:extLst>
      <p:ext uri="{BB962C8B-B14F-4D97-AF65-F5344CB8AC3E}">
        <p14:creationId xmlns:p14="http://schemas.microsoft.com/office/powerpoint/2010/main" val="15983838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9AB37-6F14-1491-9F2B-DEE60EA64654}"/>
              </a:ext>
            </a:extLst>
          </p:cNvPr>
          <p:cNvSpPr>
            <a:spLocks noGrp="1"/>
          </p:cNvSpPr>
          <p:nvPr>
            <p:ph type="title"/>
          </p:nvPr>
        </p:nvSpPr>
        <p:spPr>
          <a:xfrm>
            <a:off x="214858" y="54080"/>
            <a:ext cx="11413172" cy="1044609"/>
          </a:xfrm>
        </p:spPr>
        <p:txBody>
          <a:bodyPr>
            <a:noAutofit/>
          </a:bodyPr>
          <a:lstStyle/>
          <a:p>
            <a:r>
              <a:rPr lang="en-US" sz="4000" dirty="0"/>
              <a:t>Machine Learning Models of FMC</a:t>
            </a:r>
          </a:p>
        </p:txBody>
      </p:sp>
      <p:cxnSp>
        <p:nvCxnSpPr>
          <p:cNvPr id="8" name="Straight Connector 7">
            <a:extLst>
              <a:ext uri="{FF2B5EF4-FFF2-40B4-BE49-F238E27FC236}">
                <a16:creationId xmlns:a16="http://schemas.microsoft.com/office/drawing/2014/main" id="{4F2F83D4-5FE1-87FA-F8F9-9B940A09BF1E}"/>
              </a:ext>
            </a:extLst>
          </p:cNvPr>
          <p:cNvCxnSpPr>
            <a:cxnSpLocks/>
          </p:cNvCxnSpPr>
          <p:nvPr/>
        </p:nvCxnSpPr>
        <p:spPr>
          <a:xfrm>
            <a:off x="558494" y="1110316"/>
            <a:ext cx="10725901" cy="0"/>
          </a:xfrm>
          <a:prstGeom prst="line">
            <a:avLst/>
          </a:prstGeom>
          <a:ln w="38100"/>
        </p:spPr>
        <p:style>
          <a:lnRef idx="1">
            <a:schemeClr val="accent4"/>
          </a:lnRef>
          <a:fillRef idx="0">
            <a:schemeClr val="accent4"/>
          </a:fillRef>
          <a:effectRef idx="0">
            <a:schemeClr val="accent4"/>
          </a:effectRef>
          <a:fontRef idx="minor">
            <a:schemeClr val="tx1"/>
          </a:fontRef>
        </p:style>
      </p:cxnSp>
      <p:sp>
        <p:nvSpPr>
          <p:cNvPr id="12" name="Text Placeholder 3">
            <a:extLst>
              <a:ext uri="{FF2B5EF4-FFF2-40B4-BE49-F238E27FC236}">
                <a16:creationId xmlns:a16="http://schemas.microsoft.com/office/drawing/2014/main" id="{DD16316A-1855-B888-6459-3401C2047033}"/>
              </a:ext>
            </a:extLst>
          </p:cNvPr>
          <p:cNvSpPr>
            <a:spLocks noGrp="1"/>
          </p:cNvSpPr>
          <p:nvPr>
            <p:ph type="body" sz="half" idx="2"/>
          </p:nvPr>
        </p:nvSpPr>
        <p:spPr>
          <a:xfrm>
            <a:off x="199708" y="1642794"/>
            <a:ext cx="5526837" cy="4104888"/>
          </a:xfrm>
        </p:spPr>
        <p:txBody>
          <a:bodyPr>
            <a:normAutofit/>
          </a:bodyPr>
          <a:lstStyle/>
          <a:p>
            <a:pPr marL="285750" indent="-285750" algn="l">
              <a:buFont typeface="Arial" panose="020B0604020202020204" pitchFamily="34" charset="0"/>
              <a:buChar char="•"/>
            </a:pPr>
            <a:r>
              <a:rPr lang="en-US" sz="2000" dirty="0"/>
              <a:t>Linear Regression</a:t>
            </a:r>
          </a:p>
          <a:p>
            <a:pPr marL="285750" indent="-285750" algn="l">
              <a:buFont typeface="Arial" panose="020B0604020202020204" pitchFamily="34" charset="0"/>
              <a:buChar char="•"/>
            </a:pPr>
            <a:r>
              <a:rPr lang="en-US" sz="2000" b="1" dirty="0"/>
              <a:t>Random Forest</a:t>
            </a:r>
          </a:p>
          <a:p>
            <a:pPr marL="742950" lvl="1" indent="-285750">
              <a:buFont typeface="Arial" panose="020B0604020202020204" pitchFamily="34" charset="0"/>
              <a:buChar char="•"/>
            </a:pPr>
            <a:r>
              <a:rPr lang="en-US" sz="1800" dirty="0"/>
              <a:t>Ensemble Regression Tree-based method</a:t>
            </a:r>
          </a:p>
          <a:p>
            <a:pPr marL="742950" lvl="1" indent="-285750">
              <a:buFont typeface="Arial" panose="020B0604020202020204" pitchFamily="34" charset="0"/>
              <a:buChar char="•"/>
            </a:pPr>
            <a:r>
              <a:rPr lang="en-US" sz="1800" dirty="0"/>
              <a:t>For each regression tree, a random sample of predictors is chosen, and a bootstrap sample of the training data is taken</a:t>
            </a:r>
          </a:p>
          <a:p>
            <a:pPr marL="742950" lvl="1" indent="-285750">
              <a:buFont typeface="Arial" panose="020B0604020202020204" pitchFamily="34" charset="0"/>
              <a:buChar char="•"/>
            </a:pPr>
            <a:r>
              <a:rPr lang="en-US" sz="1800" dirty="0"/>
              <a:t>For each tree, the data is partitioned based on which partition leads to the greatest reduction in the loss function</a:t>
            </a:r>
          </a:p>
          <a:p>
            <a:pPr marL="742950" lvl="1" indent="-285750">
              <a:buFont typeface="Arial" panose="020B0604020202020204" pitchFamily="34" charset="0"/>
              <a:buChar char="•"/>
            </a:pPr>
            <a:r>
              <a:rPr lang="en-US" sz="1800" dirty="0"/>
              <a:t>The final model prediction averages over all trees</a:t>
            </a:r>
          </a:p>
          <a:p>
            <a:pPr marL="285750" indent="-285750" algn="l">
              <a:buFont typeface="Arial" panose="020B0604020202020204" pitchFamily="34" charset="0"/>
              <a:buChar char="•"/>
            </a:pPr>
            <a:endParaRPr lang="en-US" sz="2000" dirty="0"/>
          </a:p>
        </p:txBody>
      </p:sp>
      <p:pic>
        <p:nvPicPr>
          <p:cNvPr id="25604" name="Picture 4">
            <a:extLst>
              <a:ext uri="{FF2B5EF4-FFF2-40B4-BE49-F238E27FC236}">
                <a16:creationId xmlns:a16="http://schemas.microsoft.com/office/drawing/2014/main" id="{56BDF29F-D64C-1315-C3CE-FB8002FBEF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6545" y="1642794"/>
            <a:ext cx="6116276" cy="433589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9B1B548-759C-95F6-64C7-9CD73C539289}"/>
              </a:ext>
            </a:extLst>
          </p:cNvPr>
          <p:cNvSpPr txBox="1"/>
          <p:nvPr/>
        </p:nvSpPr>
        <p:spPr>
          <a:xfrm>
            <a:off x="10806546" y="6059024"/>
            <a:ext cx="1126836" cy="276999"/>
          </a:xfrm>
          <a:prstGeom prst="rect">
            <a:avLst/>
          </a:prstGeom>
          <a:noFill/>
        </p:spPr>
        <p:txBody>
          <a:bodyPr wrap="square">
            <a:spAutoFit/>
          </a:bodyPr>
          <a:lstStyle/>
          <a:p>
            <a:r>
              <a:rPr lang="en-US" sz="1200" i="1" dirty="0" err="1"/>
              <a:t>Gunay</a:t>
            </a:r>
            <a:r>
              <a:rPr lang="en-US" sz="1200" i="1" dirty="0"/>
              <a:t> (2023)</a:t>
            </a:r>
          </a:p>
        </p:txBody>
      </p:sp>
      <p:sp>
        <p:nvSpPr>
          <p:cNvPr id="4" name="TextBox 3">
            <a:extLst>
              <a:ext uri="{FF2B5EF4-FFF2-40B4-BE49-F238E27FC236}">
                <a16:creationId xmlns:a16="http://schemas.microsoft.com/office/drawing/2014/main" id="{3E405D18-6D13-54CA-A94C-2BB9169ED64E}"/>
              </a:ext>
            </a:extLst>
          </p:cNvPr>
          <p:cNvSpPr txBox="1"/>
          <p:nvPr/>
        </p:nvSpPr>
        <p:spPr>
          <a:xfrm>
            <a:off x="9201865" y="1256403"/>
            <a:ext cx="2731517" cy="338554"/>
          </a:xfrm>
          <a:prstGeom prst="rect">
            <a:avLst/>
          </a:prstGeom>
          <a:noFill/>
        </p:spPr>
        <p:txBody>
          <a:bodyPr wrap="none" rtlCol="0">
            <a:spAutoFit/>
          </a:bodyPr>
          <a:lstStyle/>
          <a:p>
            <a:r>
              <a:rPr lang="en-US" sz="1600" dirty="0"/>
              <a:t>Random Forest Visualization</a:t>
            </a:r>
          </a:p>
        </p:txBody>
      </p:sp>
    </p:spTree>
    <p:extLst>
      <p:ext uri="{BB962C8B-B14F-4D97-AF65-F5344CB8AC3E}">
        <p14:creationId xmlns:p14="http://schemas.microsoft.com/office/powerpoint/2010/main" val="1284270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7ADF0-3E9A-C4EC-9E97-F50509A511D9}"/>
              </a:ext>
            </a:extLst>
          </p:cNvPr>
          <p:cNvSpPr>
            <a:spLocks noGrp="1"/>
          </p:cNvSpPr>
          <p:nvPr>
            <p:ph type="title"/>
          </p:nvPr>
        </p:nvSpPr>
        <p:spPr>
          <a:xfrm>
            <a:off x="274320" y="273396"/>
            <a:ext cx="11369040" cy="904241"/>
          </a:xfrm>
        </p:spPr>
        <p:txBody>
          <a:bodyPr>
            <a:noAutofit/>
          </a:bodyPr>
          <a:lstStyle/>
          <a:p>
            <a:r>
              <a:rPr lang="en-US" sz="4000" dirty="0"/>
              <a:t>Wildfire Research &amp; Modeling</a:t>
            </a:r>
          </a:p>
        </p:txBody>
      </p:sp>
      <p:sp>
        <p:nvSpPr>
          <p:cNvPr id="4" name="Text Placeholder 3">
            <a:extLst>
              <a:ext uri="{FF2B5EF4-FFF2-40B4-BE49-F238E27FC236}">
                <a16:creationId xmlns:a16="http://schemas.microsoft.com/office/drawing/2014/main" id="{F3DC3ADA-7148-68E6-4EFF-7C58F381BCA1}"/>
              </a:ext>
            </a:extLst>
          </p:cNvPr>
          <p:cNvSpPr>
            <a:spLocks noGrp="1"/>
          </p:cNvSpPr>
          <p:nvPr>
            <p:ph type="body" sz="half" idx="2"/>
          </p:nvPr>
        </p:nvSpPr>
        <p:spPr>
          <a:xfrm>
            <a:off x="274320" y="2098964"/>
            <a:ext cx="4978400" cy="3967480"/>
          </a:xfrm>
        </p:spPr>
        <p:txBody>
          <a:bodyPr>
            <a:normAutofit/>
          </a:bodyPr>
          <a:lstStyle/>
          <a:p>
            <a:pPr marL="285750" indent="-285750" algn="l">
              <a:buFont typeface="Arial" panose="020B0604020202020204" pitchFamily="34" charset="0"/>
              <a:buChar char="•"/>
            </a:pPr>
            <a:r>
              <a:rPr lang="en-US" sz="2000" dirty="0"/>
              <a:t>Researchers are attempting to predict the behavior of wildfires with computational models </a:t>
            </a:r>
          </a:p>
          <a:p>
            <a:pPr marL="285750" indent="-285750" algn="l">
              <a:buFont typeface="Arial" panose="020B0604020202020204" pitchFamily="34" charset="0"/>
              <a:buChar char="•"/>
            </a:pPr>
            <a:r>
              <a:rPr lang="en-US" sz="2000" dirty="0"/>
              <a:t>Wildfire modeling can help inform first responders</a:t>
            </a:r>
          </a:p>
          <a:p>
            <a:pPr marL="285750" indent="-285750" algn="l">
              <a:buFont typeface="Arial" panose="020B0604020202020204" pitchFamily="34" charset="0"/>
              <a:buChar char="•"/>
            </a:pPr>
            <a:r>
              <a:rPr lang="en-US" sz="2000" dirty="0"/>
              <a:t>WRF-SFIRE is a real-time wildfire simulation project</a:t>
            </a:r>
          </a:p>
          <a:p>
            <a:pPr marL="285750" indent="-285750" algn="l">
              <a:buFont typeface="Arial" panose="020B0604020202020204" pitchFamily="34" charset="0"/>
              <a:buChar char="•"/>
            </a:pPr>
            <a:r>
              <a:rPr lang="en-US" sz="2000" dirty="0"/>
              <a:t>There have been major advances, but there is still a lot of uncertainty</a:t>
            </a:r>
          </a:p>
        </p:txBody>
      </p:sp>
      <p:cxnSp>
        <p:nvCxnSpPr>
          <p:cNvPr id="11" name="Straight Connector 10">
            <a:extLst>
              <a:ext uri="{FF2B5EF4-FFF2-40B4-BE49-F238E27FC236}">
                <a16:creationId xmlns:a16="http://schemas.microsoft.com/office/drawing/2014/main" id="{57600D2D-03D7-8EBD-81D5-39F2C7E66AD7}"/>
              </a:ext>
            </a:extLst>
          </p:cNvPr>
          <p:cNvCxnSpPr>
            <a:cxnSpLocks/>
          </p:cNvCxnSpPr>
          <p:nvPr/>
        </p:nvCxnSpPr>
        <p:spPr>
          <a:xfrm>
            <a:off x="532615" y="1412240"/>
            <a:ext cx="10725901" cy="0"/>
          </a:xfrm>
          <a:prstGeom prst="line">
            <a:avLst/>
          </a:prstGeom>
          <a:ln w="38100"/>
        </p:spPr>
        <p:style>
          <a:lnRef idx="1">
            <a:schemeClr val="accent4"/>
          </a:lnRef>
          <a:fillRef idx="0">
            <a:schemeClr val="accent4"/>
          </a:fillRef>
          <a:effectRef idx="0">
            <a:schemeClr val="accent4"/>
          </a:effectRef>
          <a:fontRef idx="minor">
            <a:schemeClr val="tx1"/>
          </a:fontRef>
        </p:style>
      </p:cxnSp>
      <p:sp>
        <p:nvSpPr>
          <p:cNvPr id="13" name="TextBox 12">
            <a:extLst>
              <a:ext uri="{FF2B5EF4-FFF2-40B4-BE49-F238E27FC236}">
                <a16:creationId xmlns:a16="http://schemas.microsoft.com/office/drawing/2014/main" id="{3A9B1826-66CF-DD5F-0704-ED079F8F9D23}"/>
              </a:ext>
            </a:extLst>
          </p:cNvPr>
          <p:cNvSpPr txBox="1"/>
          <p:nvPr/>
        </p:nvSpPr>
        <p:spPr>
          <a:xfrm>
            <a:off x="9344126" y="6233105"/>
            <a:ext cx="2169838" cy="461665"/>
          </a:xfrm>
          <a:prstGeom prst="rect">
            <a:avLst/>
          </a:prstGeom>
          <a:noFill/>
        </p:spPr>
        <p:txBody>
          <a:bodyPr wrap="square" rtlCol="0">
            <a:spAutoFit/>
          </a:bodyPr>
          <a:lstStyle/>
          <a:p>
            <a:r>
              <a:rPr lang="en-US" sz="1200" dirty="0"/>
              <a:t>Las </a:t>
            </a:r>
            <a:r>
              <a:rPr lang="en-US" sz="1200" dirty="0" err="1"/>
              <a:t>Conchas</a:t>
            </a:r>
            <a:r>
              <a:rPr lang="en-US" sz="1200" dirty="0"/>
              <a:t> Fire Simulation</a:t>
            </a:r>
          </a:p>
          <a:p>
            <a:r>
              <a:rPr lang="en-US" sz="1200" i="1" dirty="0" err="1"/>
              <a:t>OpenWFM</a:t>
            </a:r>
            <a:endParaRPr lang="en-US" sz="1200" i="1" dirty="0"/>
          </a:p>
        </p:txBody>
      </p:sp>
      <p:pic>
        <p:nvPicPr>
          <p:cNvPr id="3" name="WRF-SFIRE Las Conchas spinup">
            <a:hlinkClick r:id="" action="ppaction://media"/>
            <a:extLst>
              <a:ext uri="{FF2B5EF4-FFF2-40B4-BE49-F238E27FC236}">
                <a16:creationId xmlns:a16="http://schemas.microsoft.com/office/drawing/2014/main" id="{45D1A6B9-6A64-CA8E-9E13-98D2EC51EB6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728550" y="1863915"/>
            <a:ext cx="5633138" cy="3953240"/>
          </a:xfrm>
          <a:prstGeom prst="rect">
            <a:avLst/>
          </a:prstGeom>
        </p:spPr>
      </p:pic>
    </p:spTree>
    <p:extLst>
      <p:ext uri="{BB962C8B-B14F-4D97-AF65-F5344CB8AC3E}">
        <p14:creationId xmlns:p14="http://schemas.microsoft.com/office/powerpoint/2010/main" val="1487276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9AB37-6F14-1491-9F2B-DEE60EA64654}"/>
              </a:ext>
            </a:extLst>
          </p:cNvPr>
          <p:cNvSpPr>
            <a:spLocks noGrp="1"/>
          </p:cNvSpPr>
          <p:nvPr>
            <p:ph type="title"/>
          </p:nvPr>
        </p:nvSpPr>
        <p:spPr>
          <a:xfrm>
            <a:off x="214858" y="54080"/>
            <a:ext cx="11413172" cy="1044609"/>
          </a:xfrm>
        </p:spPr>
        <p:txBody>
          <a:bodyPr>
            <a:noAutofit/>
          </a:bodyPr>
          <a:lstStyle/>
          <a:p>
            <a:r>
              <a:rPr lang="en-US" sz="4000" dirty="0"/>
              <a:t>Machine Learning Models of FMC</a:t>
            </a:r>
          </a:p>
        </p:txBody>
      </p:sp>
      <p:cxnSp>
        <p:nvCxnSpPr>
          <p:cNvPr id="8" name="Straight Connector 7">
            <a:extLst>
              <a:ext uri="{FF2B5EF4-FFF2-40B4-BE49-F238E27FC236}">
                <a16:creationId xmlns:a16="http://schemas.microsoft.com/office/drawing/2014/main" id="{4F2F83D4-5FE1-87FA-F8F9-9B940A09BF1E}"/>
              </a:ext>
            </a:extLst>
          </p:cNvPr>
          <p:cNvCxnSpPr>
            <a:cxnSpLocks/>
          </p:cNvCxnSpPr>
          <p:nvPr/>
        </p:nvCxnSpPr>
        <p:spPr>
          <a:xfrm>
            <a:off x="558494" y="1110316"/>
            <a:ext cx="10725901" cy="0"/>
          </a:xfrm>
          <a:prstGeom prst="line">
            <a:avLst/>
          </a:prstGeom>
          <a:ln w="38100"/>
        </p:spPr>
        <p:style>
          <a:lnRef idx="1">
            <a:schemeClr val="accent4"/>
          </a:lnRef>
          <a:fillRef idx="0">
            <a:schemeClr val="accent4"/>
          </a:fillRef>
          <a:effectRef idx="0">
            <a:schemeClr val="accent4"/>
          </a:effectRef>
          <a:fontRef idx="minor">
            <a:schemeClr val="tx1"/>
          </a:fontRef>
        </p:style>
      </p:cxnSp>
      <p:sp>
        <p:nvSpPr>
          <p:cNvPr id="12" name="Text Placeholder 3">
            <a:extLst>
              <a:ext uri="{FF2B5EF4-FFF2-40B4-BE49-F238E27FC236}">
                <a16:creationId xmlns:a16="http://schemas.microsoft.com/office/drawing/2014/main" id="{DD16316A-1855-B888-6459-3401C2047033}"/>
              </a:ext>
            </a:extLst>
          </p:cNvPr>
          <p:cNvSpPr>
            <a:spLocks noGrp="1"/>
          </p:cNvSpPr>
          <p:nvPr>
            <p:ph type="body" sz="half" idx="2"/>
          </p:nvPr>
        </p:nvSpPr>
        <p:spPr>
          <a:xfrm>
            <a:off x="199708" y="1642794"/>
            <a:ext cx="5526837" cy="4370078"/>
          </a:xfrm>
        </p:spPr>
        <p:txBody>
          <a:bodyPr>
            <a:normAutofit/>
          </a:bodyPr>
          <a:lstStyle/>
          <a:p>
            <a:pPr marL="285750" indent="-285750" algn="l">
              <a:buFont typeface="Arial" panose="020B0604020202020204" pitchFamily="34" charset="0"/>
              <a:buChar char="•"/>
            </a:pPr>
            <a:r>
              <a:rPr lang="en-US" sz="2000" dirty="0"/>
              <a:t>Linear Regression</a:t>
            </a:r>
          </a:p>
          <a:p>
            <a:pPr marL="285750" indent="-285750" algn="l">
              <a:buFont typeface="Arial" panose="020B0604020202020204" pitchFamily="34" charset="0"/>
              <a:buChar char="•"/>
            </a:pPr>
            <a:r>
              <a:rPr lang="en-US" sz="2000" dirty="0"/>
              <a:t>Random Forest</a:t>
            </a:r>
          </a:p>
          <a:p>
            <a:pPr marL="285750" indent="-285750" algn="l">
              <a:buFont typeface="Arial" panose="020B0604020202020204" pitchFamily="34" charset="0"/>
              <a:buChar char="•"/>
            </a:pPr>
            <a:r>
              <a:rPr lang="en-US" sz="2000" b="1" dirty="0" err="1"/>
              <a:t>XGBoost</a:t>
            </a:r>
            <a:endParaRPr lang="en-US" sz="2000" b="1" dirty="0"/>
          </a:p>
          <a:p>
            <a:pPr marL="742950" lvl="1" indent="-285750">
              <a:buFont typeface="Arial" panose="020B0604020202020204" pitchFamily="34" charset="0"/>
              <a:buChar char="•"/>
            </a:pPr>
            <a:r>
              <a:rPr lang="en-US" sz="1800" dirty="0"/>
              <a:t>Modern implementation of gradient tree boosting</a:t>
            </a:r>
          </a:p>
          <a:p>
            <a:pPr marL="742950" lvl="1" indent="-285750">
              <a:buFont typeface="Arial" panose="020B0604020202020204" pitchFamily="34" charset="0"/>
              <a:buChar char="•"/>
            </a:pPr>
            <a:r>
              <a:rPr lang="en-US" sz="1800" dirty="0"/>
              <a:t>Ensemble Regression Tree-based method</a:t>
            </a:r>
          </a:p>
          <a:p>
            <a:pPr marL="742950" lvl="1" indent="-285750">
              <a:buFont typeface="Arial" panose="020B0604020202020204" pitchFamily="34" charset="0"/>
              <a:buChar char="•"/>
            </a:pPr>
            <a:r>
              <a:rPr lang="en-US" sz="1800" dirty="0"/>
              <a:t>Recursive method where simple trees are built and residuals are used to iteratively reweight the data</a:t>
            </a:r>
          </a:p>
        </p:txBody>
      </p:sp>
      <p:sp>
        <p:nvSpPr>
          <p:cNvPr id="4" name="TextBox 3">
            <a:extLst>
              <a:ext uri="{FF2B5EF4-FFF2-40B4-BE49-F238E27FC236}">
                <a16:creationId xmlns:a16="http://schemas.microsoft.com/office/drawing/2014/main" id="{780D2D12-9D2A-3893-BCF3-3A85B79D27C3}"/>
              </a:ext>
            </a:extLst>
          </p:cNvPr>
          <p:cNvSpPr txBox="1"/>
          <p:nvPr/>
        </p:nvSpPr>
        <p:spPr>
          <a:xfrm>
            <a:off x="10911086" y="5325879"/>
            <a:ext cx="1052945" cy="276999"/>
          </a:xfrm>
          <a:prstGeom prst="rect">
            <a:avLst/>
          </a:prstGeom>
          <a:noFill/>
        </p:spPr>
        <p:txBody>
          <a:bodyPr wrap="square">
            <a:spAutoFit/>
          </a:bodyPr>
          <a:lstStyle/>
          <a:p>
            <a:r>
              <a:rPr lang="en-US" sz="1200" i="1" dirty="0"/>
              <a:t>Wang (2019)</a:t>
            </a:r>
          </a:p>
        </p:txBody>
      </p:sp>
      <p:sp>
        <p:nvSpPr>
          <p:cNvPr id="5" name="AutoShape 2">
            <a:extLst>
              <a:ext uri="{FF2B5EF4-FFF2-40B4-BE49-F238E27FC236}">
                <a16:creationId xmlns:a16="http://schemas.microsoft.com/office/drawing/2014/main" id="{01046EA3-BAAF-CCE6-2EF6-D1ED062889F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342" name="Picture 6">
            <a:extLst>
              <a:ext uri="{FF2B5EF4-FFF2-40B4-BE49-F238E27FC236}">
                <a16:creationId xmlns:a16="http://schemas.microsoft.com/office/drawing/2014/main" id="{4A2F780C-424B-894A-4BCD-6A9DE921B4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1444" y="2142928"/>
            <a:ext cx="5902773" cy="31527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F4B6CBE-9D6D-D50E-3306-2372DB6A6A4A}"/>
              </a:ext>
            </a:extLst>
          </p:cNvPr>
          <p:cNvSpPr txBox="1"/>
          <p:nvPr/>
        </p:nvSpPr>
        <p:spPr>
          <a:xfrm>
            <a:off x="5921444" y="1721538"/>
            <a:ext cx="2191562" cy="338554"/>
          </a:xfrm>
          <a:prstGeom prst="rect">
            <a:avLst/>
          </a:prstGeom>
          <a:noFill/>
        </p:spPr>
        <p:txBody>
          <a:bodyPr wrap="none" rtlCol="0">
            <a:spAutoFit/>
          </a:bodyPr>
          <a:lstStyle/>
          <a:p>
            <a:r>
              <a:rPr lang="en-US" sz="1600" dirty="0" err="1"/>
              <a:t>XGBoost</a:t>
            </a:r>
            <a:r>
              <a:rPr lang="en-US" sz="1600" dirty="0"/>
              <a:t> Visualization</a:t>
            </a:r>
          </a:p>
        </p:txBody>
      </p:sp>
    </p:spTree>
    <p:extLst>
      <p:ext uri="{BB962C8B-B14F-4D97-AF65-F5344CB8AC3E}">
        <p14:creationId xmlns:p14="http://schemas.microsoft.com/office/powerpoint/2010/main" val="37125515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9AB37-6F14-1491-9F2B-DEE60EA64654}"/>
              </a:ext>
            </a:extLst>
          </p:cNvPr>
          <p:cNvSpPr>
            <a:spLocks noGrp="1"/>
          </p:cNvSpPr>
          <p:nvPr>
            <p:ph type="title"/>
          </p:nvPr>
        </p:nvSpPr>
        <p:spPr>
          <a:xfrm>
            <a:off x="214858" y="54080"/>
            <a:ext cx="11413172" cy="1044609"/>
          </a:xfrm>
        </p:spPr>
        <p:txBody>
          <a:bodyPr>
            <a:noAutofit/>
          </a:bodyPr>
          <a:lstStyle/>
          <a:p>
            <a:r>
              <a:rPr lang="en-US" sz="4000" dirty="0"/>
              <a:t>Cross-Validation &amp; Prediction Error</a:t>
            </a:r>
          </a:p>
        </p:txBody>
      </p:sp>
      <p:cxnSp>
        <p:nvCxnSpPr>
          <p:cNvPr id="8" name="Straight Connector 7">
            <a:extLst>
              <a:ext uri="{FF2B5EF4-FFF2-40B4-BE49-F238E27FC236}">
                <a16:creationId xmlns:a16="http://schemas.microsoft.com/office/drawing/2014/main" id="{4F2F83D4-5FE1-87FA-F8F9-9B940A09BF1E}"/>
              </a:ext>
            </a:extLst>
          </p:cNvPr>
          <p:cNvCxnSpPr>
            <a:cxnSpLocks/>
          </p:cNvCxnSpPr>
          <p:nvPr/>
        </p:nvCxnSpPr>
        <p:spPr>
          <a:xfrm>
            <a:off x="558494" y="1110316"/>
            <a:ext cx="10725901" cy="0"/>
          </a:xfrm>
          <a:prstGeom prst="line">
            <a:avLst/>
          </a:prstGeom>
          <a:ln w="38100"/>
        </p:spPr>
        <p:style>
          <a:lnRef idx="1">
            <a:schemeClr val="accent4"/>
          </a:lnRef>
          <a:fillRef idx="0">
            <a:schemeClr val="accent4"/>
          </a:fillRef>
          <a:effectRef idx="0">
            <a:schemeClr val="accent4"/>
          </a:effectRef>
          <a:fontRef idx="minor">
            <a:schemeClr val="tx1"/>
          </a:fontRef>
        </p:style>
      </p:cxnSp>
      <p:sp>
        <p:nvSpPr>
          <p:cNvPr id="12" name="Text Placeholder 3">
            <a:extLst>
              <a:ext uri="{FF2B5EF4-FFF2-40B4-BE49-F238E27FC236}">
                <a16:creationId xmlns:a16="http://schemas.microsoft.com/office/drawing/2014/main" id="{DD16316A-1855-B888-6459-3401C2047033}"/>
              </a:ext>
            </a:extLst>
          </p:cNvPr>
          <p:cNvSpPr>
            <a:spLocks noGrp="1"/>
          </p:cNvSpPr>
          <p:nvPr>
            <p:ph type="body" sz="half" idx="2"/>
          </p:nvPr>
        </p:nvSpPr>
        <p:spPr>
          <a:xfrm>
            <a:off x="199708" y="1642794"/>
            <a:ext cx="8491710" cy="3695822"/>
          </a:xfrm>
        </p:spPr>
        <p:txBody>
          <a:bodyPr>
            <a:normAutofit/>
          </a:bodyPr>
          <a:lstStyle/>
          <a:p>
            <a:pPr marL="285750" indent="-285750" algn="l">
              <a:buFont typeface="Arial" panose="020B0604020202020204" pitchFamily="34" charset="0"/>
              <a:buChar char="•"/>
            </a:pPr>
            <a:r>
              <a:rPr lang="en-US" sz="2000" dirty="0"/>
              <a:t>Cross-validation (CV) is a set of methods used to estimate prediction error</a:t>
            </a:r>
          </a:p>
          <a:p>
            <a:pPr marL="285750" indent="-285750" algn="l">
              <a:buFont typeface="Arial" panose="020B0604020202020204" pitchFamily="34" charset="0"/>
              <a:buChar char="•"/>
            </a:pPr>
            <a:r>
              <a:rPr lang="en-US" sz="2000" dirty="0"/>
              <a:t>The general idea is to…</a:t>
            </a:r>
          </a:p>
          <a:p>
            <a:pPr marL="742950" lvl="1" indent="-285750">
              <a:buFont typeface="Arial" panose="020B0604020202020204" pitchFamily="34" charset="0"/>
              <a:buChar char="•"/>
            </a:pPr>
            <a:r>
              <a:rPr lang="en-US" sz="1800" dirty="0"/>
              <a:t>Train models on a subset of the data on a</a:t>
            </a:r>
            <a:r>
              <a:rPr lang="en-US" sz="1800" b="1" dirty="0"/>
              <a:t> Training Set</a:t>
            </a:r>
            <a:endParaRPr lang="en-US" sz="1800" dirty="0"/>
          </a:p>
          <a:p>
            <a:pPr marL="742950" lvl="1" indent="-285750">
              <a:buFont typeface="Arial" panose="020B0604020202020204" pitchFamily="34" charset="0"/>
              <a:buChar char="•"/>
            </a:pPr>
            <a:r>
              <a:rPr lang="en-US" sz="1800" dirty="0"/>
              <a:t>Predict the values of new data not used to train the model on a </a:t>
            </a:r>
            <a:r>
              <a:rPr lang="en-US" sz="1800" b="1" dirty="0"/>
              <a:t>Test Set</a:t>
            </a:r>
            <a:endParaRPr lang="en-US" sz="1800" dirty="0"/>
          </a:p>
          <a:p>
            <a:pPr marL="285750" indent="-285750" algn="l">
              <a:buFont typeface="Arial" panose="020B0604020202020204" pitchFamily="34" charset="0"/>
              <a:buChar char="•"/>
            </a:pPr>
            <a:r>
              <a:rPr lang="en-US" sz="2000" dirty="0"/>
              <a:t>When the data has spatial and temporal relationships, care must be taken when conducting cross-validation to avoid “data leakage”</a:t>
            </a:r>
          </a:p>
        </p:txBody>
      </p:sp>
    </p:spTree>
    <p:extLst>
      <p:ext uri="{BB962C8B-B14F-4D97-AF65-F5344CB8AC3E}">
        <p14:creationId xmlns:p14="http://schemas.microsoft.com/office/powerpoint/2010/main" val="33063187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9AB37-6F14-1491-9F2B-DEE60EA64654}"/>
              </a:ext>
            </a:extLst>
          </p:cNvPr>
          <p:cNvSpPr>
            <a:spLocks noGrp="1"/>
          </p:cNvSpPr>
          <p:nvPr>
            <p:ph type="title"/>
          </p:nvPr>
        </p:nvSpPr>
        <p:spPr>
          <a:xfrm>
            <a:off x="214858" y="54080"/>
            <a:ext cx="11413172" cy="1044609"/>
          </a:xfrm>
        </p:spPr>
        <p:txBody>
          <a:bodyPr>
            <a:noAutofit/>
          </a:bodyPr>
          <a:lstStyle/>
          <a:p>
            <a:r>
              <a:rPr lang="en-US" sz="4000" dirty="0"/>
              <a:t>Cross-Validation &amp; Prediction Error</a:t>
            </a:r>
          </a:p>
        </p:txBody>
      </p:sp>
      <p:cxnSp>
        <p:nvCxnSpPr>
          <p:cNvPr id="8" name="Straight Connector 7">
            <a:extLst>
              <a:ext uri="{FF2B5EF4-FFF2-40B4-BE49-F238E27FC236}">
                <a16:creationId xmlns:a16="http://schemas.microsoft.com/office/drawing/2014/main" id="{4F2F83D4-5FE1-87FA-F8F9-9B940A09BF1E}"/>
              </a:ext>
            </a:extLst>
          </p:cNvPr>
          <p:cNvCxnSpPr>
            <a:cxnSpLocks/>
          </p:cNvCxnSpPr>
          <p:nvPr/>
        </p:nvCxnSpPr>
        <p:spPr>
          <a:xfrm>
            <a:off x="558494" y="1110316"/>
            <a:ext cx="10725901" cy="0"/>
          </a:xfrm>
          <a:prstGeom prst="line">
            <a:avLst/>
          </a:prstGeom>
          <a:ln w="38100"/>
        </p:spPr>
        <p:style>
          <a:lnRef idx="1">
            <a:schemeClr val="accent4"/>
          </a:lnRef>
          <a:fillRef idx="0">
            <a:schemeClr val="accent4"/>
          </a:fillRef>
          <a:effectRef idx="0">
            <a:schemeClr val="accent4"/>
          </a:effectRef>
          <a:fontRef idx="minor">
            <a:schemeClr val="tx1"/>
          </a:fontRef>
        </p:style>
      </p:cxnSp>
      <p:sp>
        <p:nvSpPr>
          <p:cNvPr id="12" name="Text Placeholder 3">
            <a:extLst>
              <a:ext uri="{FF2B5EF4-FFF2-40B4-BE49-F238E27FC236}">
                <a16:creationId xmlns:a16="http://schemas.microsoft.com/office/drawing/2014/main" id="{DD16316A-1855-B888-6459-3401C2047033}"/>
              </a:ext>
            </a:extLst>
          </p:cNvPr>
          <p:cNvSpPr>
            <a:spLocks noGrp="1"/>
          </p:cNvSpPr>
          <p:nvPr>
            <p:ph type="body" sz="half" idx="2"/>
          </p:nvPr>
        </p:nvSpPr>
        <p:spPr>
          <a:xfrm>
            <a:off x="199708" y="1642794"/>
            <a:ext cx="5526837" cy="2254297"/>
          </a:xfrm>
        </p:spPr>
        <p:txBody>
          <a:bodyPr>
            <a:normAutofit/>
          </a:bodyPr>
          <a:lstStyle/>
          <a:p>
            <a:pPr marL="285750" indent="-285750" algn="l">
              <a:buFont typeface="Arial" panose="020B0604020202020204" pitchFamily="34" charset="0"/>
              <a:buChar char="•"/>
            </a:pPr>
            <a:r>
              <a:rPr lang="en-US" sz="2000" dirty="0"/>
              <a:t>How do we use this data to estimate error associated with predictions?</a:t>
            </a:r>
          </a:p>
          <a:p>
            <a:pPr marL="285750" indent="-285750" algn="l">
              <a:buFont typeface="Arial" panose="020B0604020202020204" pitchFamily="34" charset="0"/>
              <a:buChar char="•"/>
            </a:pPr>
            <a:endParaRPr lang="en-US" sz="2000" dirty="0"/>
          </a:p>
          <a:p>
            <a:pPr marL="285750" indent="-285750" algn="l">
              <a:buFont typeface="Arial" panose="020B0604020202020204" pitchFamily="34" charset="0"/>
              <a:buChar char="•"/>
            </a:pPr>
            <a:endParaRPr lang="en-US" sz="2000" dirty="0"/>
          </a:p>
        </p:txBody>
      </p:sp>
      <p:pic>
        <p:nvPicPr>
          <p:cNvPr id="4" name="Picture 3" descr="A screenshot of a graph&#10;&#10;Description automatically generated">
            <a:extLst>
              <a:ext uri="{FF2B5EF4-FFF2-40B4-BE49-F238E27FC236}">
                <a16:creationId xmlns:a16="http://schemas.microsoft.com/office/drawing/2014/main" id="{AA372F23-6B52-46E9-47AA-C2648E2A8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8047" y="1865746"/>
            <a:ext cx="6358130" cy="4697613"/>
          </a:xfrm>
          <a:prstGeom prst="rect">
            <a:avLst/>
          </a:prstGeom>
        </p:spPr>
      </p:pic>
      <p:pic>
        <p:nvPicPr>
          <p:cNvPr id="5" name="Picture 4" descr="A map of a city&#10;&#10;Description automatically generated">
            <a:extLst>
              <a:ext uri="{FF2B5EF4-FFF2-40B4-BE49-F238E27FC236}">
                <a16:creationId xmlns:a16="http://schemas.microsoft.com/office/drawing/2014/main" id="{DEF548E6-F072-134A-D5C6-32A990D36F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992" y="2503055"/>
            <a:ext cx="5413739" cy="4060304"/>
          </a:xfrm>
          <a:prstGeom prst="rect">
            <a:avLst/>
          </a:prstGeom>
        </p:spPr>
      </p:pic>
    </p:spTree>
    <p:extLst>
      <p:ext uri="{BB962C8B-B14F-4D97-AF65-F5344CB8AC3E}">
        <p14:creationId xmlns:p14="http://schemas.microsoft.com/office/powerpoint/2010/main" val="27540180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9AB37-6F14-1491-9F2B-DEE60EA64654}"/>
              </a:ext>
            </a:extLst>
          </p:cNvPr>
          <p:cNvSpPr>
            <a:spLocks noGrp="1"/>
          </p:cNvSpPr>
          <p:nvPr>
            <p:ph type="title"/>
          </p:nvPr>
        </p:nvSpPr>
        <p:spPr>
          <a:xfrm>
            <a:off x="214858" y="-227664"/>
            <a:ext cx="11413172" cy="1044609"/>
          </a:xfrm>
        </p:spPr>
        <p:txBody>
          <a:bodyPr>
            <a:noAutofit/>
          </a:bodyPr>
          <a:lstStyle/>
          <a:p>
            <a:r>
              <a:rPr lang="en-US" sz="4000" dirty="0"/>
              <a:t>Cross-Validation Scheme – Random Split</a:t>
            </a:r>
          </a:p>
        </p:txBody>
      </p:sp>
      <p:cxnSp>
        <p:nvCxnSpPr>
          <p:cNvPr id="8" name="Straight Connector 7">
            <a:extLst>
              <a:ext uri="{FF2B5EF4-FFF2-40B4-BE49-F238E27FC236}">
                <a16:creationId xmlns:a16="http://schemas.microsoft.com/office/drawing/2014/main" id="{4F2F83D4-5FE1-87FA-F8F9-9B940A09BF1E}"/>
              </a:ext>
            </a:extLst>
          </p:cNvPr>
          <p:cNvCxnSpPr>
            <a:cxnSpLocks/>
          </p:cNvCxnSpPr>
          <p:nvPr/>
        </p:nvCxnSpPr>
        <p:spPr>
          <a:xfrm>
            <a:off x="558493" y="818897"/>
            <a:ext cx="10725901" cy="0"/>
          </a:xfrm>
          <a:prstGeom prst="line">
            <a:avLst/>
          </a:prstGeom>
          <a:ln w="38100"/>
        </p:spPr>
        <p:style>
          <a:lnRef idx="1">
            <a:schemeClr val="accent4"/>
          </a:lnRef>
          <a:fillRef idx="0">
            <a:schemeClr val="accent4"/>
          </a:fillRef>
          <a:effectRef idx="0">
            <a:schemeClr val="accent4"/>
          </a:effectRef>
          <a:fontRef idx="minor">
            <a:schemeClr val="tx1"/>
          </a:fontRef>
        </p:style>
      </p:cxnSp>
      <p:sp>
        <p:nvSpPr>
          <p:cNvPr id="7" name="Text Placeholder 3">
            <a:extLst>
              <a:ext uri="{FF2B5EF4-FFF2-40B4-BE49-F238E27FC236}">
                <a16:creationId xmlns:a16="http://schemas.microsoft.com/office/drawing/2014/main" id="{AAA8F6A5-089F-5196-AAC2-AF2A3D464E21}"/>
              </a:ext>
            </a:extLst>
          </p:cNvPr>
          <p:cNvSpPr>
            <a:spLocks noGrp="1"/>
          </p:cNvSpPr>
          <p:nvPr>
            <p:ph type="body" sz="half" idx="2"/>
          </p:nvPr>
        </p:nvSpPr>
        <p:spPr>
          <a:xfrm>
            <a:off x="127992" y="1125505"/>
            <a:ext cx="5526837" cy="2254297"/>
          </a:xfrm>
        </p:spPr>
        <p:txBody>
          <a:bodyPr>
            <a:normAutofit/>
          </a:bodyPr>
          <a:lstStyle/>
          <a:p>
            <a:pPr marL="285750" indent="-285750" algn="l">
              <a:buFont typeface="Arial" panose="020B0604020202020204" pitchFamily="34" charset="0"/>
              <a:buChar char="•"/>
            </a:pPr>
            <a:r>
              <a:rPr lang="en-US" sz="2000" dirty="0"/>
              <a:t>The typical method in ML is to randomly select datapoints for inclusion in the test set</a:t>
            </a:r>
          </a:p>
          <a:p>
            <a:pPr marL="742950" lvl="1" indent="-285750">
              <a:buFont typeface="Arial" panose="020B0604020202020204" pitchFamily="34" charset="0"/>
              <a:buChar char="•"/>
            </a:pPr>
            <a:r>
              <a:rPr lang="en-US" sz="1600" dirty="0"/>
              <a:t>This leads to data leakage in both space and time</a:t>
            </a:r>
          </a:p>
          <a:p>
            <a:pPr marL="285750" indent="-285750" algn="l">
              <a:buFont typeface="Arial" panose="020B0604020202020204" pitchFamily="34" charset="0"/>
              <a:buChar char="•"/>
            </a:pPr>
            <a:endParaRPr lang="en-US" sz="2000" dirty="0"/>
          </a:p>
          <a:p>
            <a:pPr marL="285750" indent="-285750" algn="l">
              <a:buFont typeface="Arial" panose="020B0604020202020204" pitchFamily="34" charset="0"/>
              <a:buChar char="•"/>
            </a:pPr>
            <a:endParaRPr lang="en-US" sz="2000" dirty="0"/>
          </a:p>
        </p:txBody>
      </p:sp>
      <p:pic>
        <p:nvPicPr>
          <p:cNvPr id="10" name="Picture 9" descr="A map of a city&#10;&#10;Description automatically generated">
            <a:extLst>
              <a:ext uri="{FF2B5EF4-FFF2-40B4-BE49-F238E27FC236}">
                <a16:creationId xmlns:a16="http://schemas.microsoft.com/office/drawing/2014/main" id="{4E54F83E-D784-39BA-710D-FFC88A6FEC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992" y="2503055"/>
            <a:ext cx="5413739" cy="4060304"/>
          </a:xfrm>
          <a:prstGeom prst="rect">
            <a:avLst/>
          </a:prstGeom>
        </p:spPr>
      </p:pic>
      <p:pic>
        <p:nvPicPr>
          <p:cNvPr id="11" name="Picture 10" descr="A screenshot of a graph&#10;&#10;Description automatically generated">
            <a:extLst>
              <a:ext uri="{FF2B5EF4-FFF2-40B4-BE49-F238E27FC236}">
                <a16:creationId xmlns:a16="http://schemas.microsoft.com/office/drawing/2014/main" id="{E919F586-9CE7-8C60-C7FF-89CC963F8D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4900" y="1901730"/>
            <a:ext cx="6352768" cy="4661629"/>
          </a:xfrm>
          <a:prstGeom prst="rect">
            <a:avLst/>
          </a:prstGeom>
        </p:spPr>
      </p:pic>
      <p:sp>
        <p:nvSpPr>
          <p:cNvPr id="13" name="Flowchart: Connector 12">
            <a:extLst>
              <a:ext uri="{FF2B5EF4-FFF2-40B4-BE49-F238E27FC236}">
                <a16:creationId xmlns:a16="http://schemas.microsoft.com/office/drawing/2014/main" id="{03E4B621-325F-72D8-5A31-F67020BD20EC}"/>
              </a:ext>
            </a:extLst>
          </p:cNvPr>
          <p:cNvSpPr/>
          <p:nvPr/>
        </p:nvSpPr>
        <p:spPr>
          <a:xfrm>
            <a:off x="5895565" y="1477630"/>
            <a:ext cx="207034" cy="194192"/>
          </a:xfrm>
          <a:prstGeom prst="flowChartConnector">
            <a:avLst/>
          </a:prstGeom>
          <a:solidFill>
            <a:srgbClr val="FF0000">
              <a:alpha val="8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id="{7A3B2517-39AA-547D-97D8-BAF61E1430E2}"/>
              </a:ext>
            </a:extLst>
          </p:cNvPr>
          <p:cNvSpPr/>
          <p:nvPr/>
        </p:nvSpPr>
        <p:spPr>
          <a:xfrm>
            <a:off x="5895565" y="1228358"/>
            <a:ext cx="207034" cy="194192"/>
          </a:xfrm>
          <a:prstGeom prst="flowChartConnector">
            <a:avLst/>
          </a:prstGeom>
          <a:solidFill>
            <a:srgbClr val="0070C0">
              <a:alpha val="8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CBC45EA-BA23-9AAD-D6BA-570F033C7EA5}"/>
              </a:ext>
            </a:extLst>
          </p:cNvPr>
          <p:cNvSpPr txBox="1"/>
          <p:nvPr/>
        </p:nvSpPr>
        <p:spPr>
          <a:xfrm>
            <a:off x="6060984" y="1125505"/>
            <a:ext cx="3786910" cy="369332"/>
          </a:xfrm>
          <a:prstGeom prst="rect">
            <a:avLst/>
          </a:prstGeom>
          <a:noFill/>
        </p:spPr>
        <p:txBody>
          <a:bodyPr wrap="square" rtlCol="0">
            <a:spAutoFit/>
          </a:bodyPr>
          <a:lstStyle/>
          <a:p>
            <a:r>
              <a:rPr lang="en-US" dirty="0"/>
              <a:t>: Train</a:t>
            </a:r>
          </a:p>
        </p:txBody>
      </p:sp>
      <p:sp>
        <p:nvSpPr>
          <p:cNvPr id="16" name="TextBox 15">
            <a:extLst>
              <a:ext uri="{FF2B5EF4-FFF2-40B4-BE49-F238E27FC236}">
                <a16:creationId xmlns:a16="http://schemas.microsoft.com/office/drawing/2014/main" id="{0E8AD47D-E65D-F597-F673-7932D5FA0F53}"/>
              </a:ext>
            </a:extLst>
          </p:cNvPr>
          <p:cNvSpPr txBox="1"/>
          <p:nvPr/>
        </p:nvSpPr>
        <p:spPr>
          <a:xfrm>
            <a:off x="6060984" y="1390060"/>
            <a:ext cx="2766620" cy="369332"/>
          </a:xfrm>
          <a:prstGeom prst="rect">
            <a:avLst/>
          </a:prstGeom>
          <a:noFill/>
        </p:spPr>
        <p:txBody>
          <a:bodyPr wrap="square" rtlCol="0">
            <a:spAutoFit/>
          </a:bodyPr>
          <a:lstStyle/>
          <a:p>
            <a:r>
              <a:rPr lang="en-US" dirty="0"/>
              <a:t>: Test</a:t>
            </a:r>
          </a:p>
        </p:txBody>
      </p:sp>
      <p:sp>
        <p:nvSpPr>
          <p:cNvPr id="17" name="Rectangle 16">
            <a:extLst>
              <a:ext uri="{FF2B5EF4-FFF2-40B4-BE49-F238E27FC236}">
                <a16:creationId xmlns:a16="http://schemas.microsoft.com/office/drawing/2014/main" id="{75DC4312-9A91-911D-0D16-0E8256CC9CF9}"/>
              </a:ext>
            </a:extLst>
          </p:cNvPr>
          <p:cNvSpPr/>
          <p:nvPr/>
        </p:nvSpPr>
        <p:spPr>
          <a:xfrm>
            <a:off x="5704900" y="1899777"/>
            <a:ext cx="6374854" cy="4663580"/>
          </a:xfrm>
          <a:prstGeom prst="rect">
            <a:avLst/>
          </a:prstGeom>
          <a:solidFill>
            <a:srgbClr val="0070C0">
              <a:alpha val="16000"/>
            </a:srgbClr>
          </a:solidFill>
          <a:ln w="4762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13451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9AB37-6F14-1491-9F2B-DEE60EA64654}"/>
              </a:ext>
            </a:extLst>
          </p:cNvPr>
          <p:cNvSpPr>
            <a:spLocks noGrp="1"/>
          </p:cNvSpPr>
          <p:nvPr>
            <p:ph type="title"/>
          </p:nvPr>
        </p:nvSpPr>
        <p:spPr>
          <a:xfrm>
            <a:off x="214858" y="-227664"/>
            <a:ext cx="11413172" cy="1044609"/>
          </a:xfrm>
        </p:spPr>
        <p:txBody>
          <a:bodyPr>
            <a:noAutofit/>
          </a:bodyPr>
          <a:lstStyle/>
          <a:p>
            <a:r>
              <a:rPr lang="en-US" sz="4000" dirty="0"/>
              <a:t>Cross-Validation Scheme – Spatial Holdout</a:t>
            </a:r>
          </a:p>
        </p:txBody>
      </p:sp>
      <p:cxnSp>
        <p:nvCxnSpPr>
          <p:cNvPr id="8" name="Straight Connector 7">
            <a:extLst>
              <a:ext uri="{FF2B5EF4-FFF2-40B4-BE49-F238E27FC236}">
                <a16:creationId xmlns:a16="http://schemas.microsoft.com/office/drawing/2014/main" id="{4F2F83D4-5FE1-87FA-F8F9-9B940A09BF1E}"/>
              </a:ext>
            </a:extLst>
          </p:cNvPr>
          <p:cNvCxnSpPr>
            <a:cxnSpLocks/>
          </p:cNvCxnSpPr>
          <p:nvPr/>
        </p:nvCxnSpPr>
        <p:spPr>
          <a:xfrm>
            <a:off x="558493" y="818897"/>
            <a:ext cx="10725901" cy="0"/>
          </a:xfrm>
          <a:prstGeom prst="line">
            <a:avLst/>
          </a:prstGeom>
          <a:ln w="38100"/>
        </p:spPr>
        <p:style>
          <a:lnRef idx="1">
            <a:schemeClr val="accent4"/>
          </a:lnRef>
          <a:fillRef idx="0">
            <a:schemeClr val="accent4"/>
          </a:fillRef>
          <a:effectRef idx="0">
            <a:schemeClr val="accent4"/>
          </a:effectRef>
          <a:fontRef idx="minor">
            <a:schemeClr val="tx1"/>
          </a:fontRef>
        </p:style>
      </p:cxnSp>
      <p:sp>
        <p:nvSpPr>
          <p:cNvPr id="7" name="Text Placeholder 3">
            <a:extLst>
              <a:ext uri="{FF2B5EF4-FFF2-40B4-BE49-F238E27FC236}">
                <a16:creationId xmlns:a16="http://schemas.microsoft.com/office/drawing/2014/main" id="{AAA8F6A5-089F-5196-AAC2-AF2A3D464E21}"/>
              </a:ext>
            </a:extLst>
          </p:cNvPr>
          <p:cNvSpPr>
            <a:spLocks noGrp="1"/>
          </p:cNvSpPr>
          <p:nvPr>
            <p:ph type="body" sz="half" idx="2"/>
          </p:nvPr>
        </p:nvSpPr>
        <p:spPr>
          <a:xfrm>
            <a:off x="214858" y="883439"/>
            <a:ext cx="5526837" cy="2254297"/>
          </a:xfrm>
        </p:spPr>
        <p:txBody>
          <a:bodyPr>
            <a:normAutofit/>
          </a:bodyPr>
          <a:lstStyle/>
          <a:p>
            <a:pPr marL="285750" indent="-285750" algn="l">
              <a:buFont typeface="Arial" panose="020B0604020202020204" pitchFamily="34" charset="0"/>
              <a:buChar char="•"/>
            </a:pPr>
            <a:r>
              <a:rPr lang="en-US" sz="2000" dirty="0"/>
              <a:t>An improvement is to randomly sample locations to holdout for test set</a:t>
            </a:r>
          </a:p>
          <a:p>
            <a:pPr marL="742950" lvl="1" indent="-285750">
              <a:buFont typeface="Arial" panose="020B0604020202020204" pitchFamily="34" charset="0"/>
              <a:buChar char="•"/>
            </a:pPr>
            <a:r>
              <a:rPr lang="en-US" sz="1600" dirty="0"/>
              <a:t>Solves data leakage in space</a:t>
            </a:r>
          </a:p>
          <a:p>
            <a:pPr marL="742950" lvl="1" indent="-285750">
              <a:buFont typeface="Arial" panose="020B0604020202020204" pitchFamily="34" charset="0"/>
              <a:buChar char="•"/>
            </a:pPr>
            <a:r>
              <a:rPr lang="en-US" sz="1600" dirty="0"/>
              <a:t>Still suffers from data leakage in time</a:t>
            </a:r>
          </a:p>
          <a:p>
            <a:pPr marL="285750" indent="-285750" algn="l">
              <a:buFont typeface="Arial" panose="020B0604020202020204" pitchFamily="34" charset="0"/>
              <a:buChar char="•"/>
            </a:pPr>
            <a:endParaRPr lang="en-US" sz="2000" dirty="0"/>
          </a:p>
          <a:p>
            <a:pPr marL="285750" indent="-285750" algn="l">
              <a:buFont typeface="Arial" panose="020B0604020202020204" pitchFamily="34" charset="0"/>
              <a:buChar char="•"/>
            </a:pPr>
            <a:endParaRPr lang="en-US" sz="2000" dirty="0"/>
          </a:p>
        </p:txBody>
      </p:sp>
      <p:pic>
        <p:nvPicPr>
          <p:cNvPr id="3" name="Picture 2" descr="A map of a city&#10;&#10;Description automatically generated">
            <a:extLst>
              <a:ext uri="{FF2B5EF4-FFF2-40B4-BE49-F238E27FC236}">
                <a16:creationId xmlns:a16="http://schemas.microsoft.com/office/drawing/2014/main" id="{D71DD141-66C8-8B54-E9A8-9A1EFFC3C2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332" y="2380897"/>
            <a:ext cx="5218915" cy="4359800"/>
          </a:xfrm>
          <a:prstGeom prst="rect">
            <a:avLst/>
          </a:prstGeom>
        </p:spPr>
      </p:pic>
      <p:pic>
        <p:nvPicPr>
          <p:cNvPr id="4" name="Picture 3" descr="A screenshot of a graph&#10;&#10;Description automatically generated">
            <a:extLst>
              <a:ext uri="{FF2B5EF4-FFF2-40B4-BE49-F238E27FC236}">
                <a16:creationId xmlns:a16="http://schemas.microsoft.com/office/drawing/2014/main" id="{2A334F5D-0005-8F4B-F932-C19DB22CA0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8960" y="1829478"/>
            <a:ext cx="6407217" cy="4733881"/>
          </a:xfrm>
          <a:prstGeom prst="rect">
            <a:avLst/>
          </a:prstGeom>
        </p:spPr>
      </p:pic>
      <p:sp>
        <p:nvSpPr>
          <p:cNvPr id="5" name="Flowchart: Connector 4">
            <a:extLst>
              <a:ext uri="{FF2B5EF4-FFF2-40B4-BE49-F238E27FC236}">
                <a16:creationId xmlns:a16="http://schemas.microsoft.com/office/drawing/2014/main" id="{64BC551B-5947-4C07-9CBE-CE0D62895127}"/>
              </a:ext>
            </a:extLst>
          </p:cNvPr>
          <p:cNvSpPr/>
          <p:nvPr/>
        </p:nvSpPr>
        <p:spPr>
          <a:xfrm>
            <a:off x="5895565" y="1477630"/>
            <a:ext cx="207034" cy="194192"/>
          </a:xfrm>
          <a:prstGeom prst="flowChartConnector">
            <a:avLst/>
          </a:prstGeom>
          <a:solidFill>
            <a:srgbClr val="FF0000">
              <a:alpha val="8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a:extLst>
              <a:ext uri="{FF2B5EF4-FFF2-40B4-BE49-F238E27FC236}">
                <a16:creationId xmlns:a16="http://schemas.microsoft.com/office/drawing/2014/main" id="{76B073AF-B12F-1166-4D9C-8597BA7E87B5}"/>
              </a:ext>
            </a:extLst>
          </p:cNvPr>
          <p:cNvSpPr/>
          <p:nvPr/>
        </p:nvSpPr>
        <p:spPr>
          <a:xfrm>
            <a:off x="5895565" y="1228358"/>
            <a:ext cx="207034" cy="194192"/>
          </a:xfrm>
          <a:prstGeom prst="flowChartConnector">
            <a:avLst/>
          </a:prstGeom>
          <a:solidFill>
            <a:srgbClr val="0070C0">
              <a:alpha val="8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13D752F-62D3-855A-88F3-56F456919FB9}"/>
              </a:ext>
            </a:extLst>
          </p:cNvPr>
          <p:cNvSpPr txBox="1"/>
          <p:nvPr/>
        </p:nvSpPr>
        <p:spPr>
          <a:xfrm>
            <a:off x="6060984" y="1125505"/>
            <a:ext cx="3786910" cy="369332"/>
          </a:xfrm>
          <a:prstGeom prst="rect">
            <a:avLst/>
          </a:prstGeom>
          <a:noFill/>
        </p:spPr>
        <p:txBody>
          <a:bodyPr wrap="square" rtlCol="0">
            <a:spAutoFit/>
          </a:bodyPr>
          <a:lstStyle/>
          <a:p>
            <a:r>
              <a:rPr lang="en-US" dirty="0"/>
              <a:t>: Train</a:t>
            </a:r>
          </a:p>
        </p:txBody>
      </p:sp>
      <p:sp>
        <p:nvSpPr>
          <p:cNvPr id="12" name="TextBox 11">
            <a:extLst>
              <a:ext uri="{FF2B5EF4-FFF2-40B4-BE49-F238E27FC236}">
                <a16:creationId xmlns:a16="http://schemas.microsoft.com/office/drawing/2014/main" id="{8EDAEDCF-F5B0-BB2C-E99F-7713A8921796}"/>
              </a:ext>
            </a:extLst>
          </p:cNvPr>
          <p:cNvSpPr txBox="1"/>
          <p:nvPr/>
        </p:nvSpPr>
        <p:spPr>
          <a:xfrm>
            <a:off x="6060984" y="1390060"/>
            <a:ext cx="2766620" cy="369332"/>
          </a:xfrm>
          <a:prstGeom prst="rect">
            <a:avLst/>
          </a:prstGeom>
          <a:noFill/>
        </p:spPr>
        <p:txBody>
          <a:bodyPr wrap="square" rtlCol="0">
            <a:spAutoFit/>
          </a:bodyPr>
          <a:lstStyle/>
          <a:p>
            <a:r>
              <a:rPr lang="en-US" dirty="0"/>
              <a:t>: Test</a:t>
            </a:r>
          </a:p>
        </p:txBody>
      </p:sp>
      <p:sp>
        <p:nvSpPr>
          <p:cNvPr id="18" name="Rectangle 17">
            <a:extLst>
              <a:ext uri="{FF2B5EF4-FFF2-40B4-BE49-F238E27FC236}">
                <a16:creationId xmlns:a16="http://schemas.microsoft.com/office/drawing/2014/main" id="{6D24410E-7FEE-074B-880B-4E0436ACFB7E}"/>
              </a:ext>
            </a:extLst>
          </p:cNvPr>
          <p:cNvSpPr/>
          <p:nvPr/>
        </p:nvSpPr>
        <p:spPr>
          <a:xfrm>
            <a:off x="5672536" y="1829573"/>
            <a:ext cx="6407217" cy="2352645"/>
          </a:xfrm>
          <a:prstGeom prst="rect">
            <a:avLst/>
          </a:prstGeom>
          <a:solidFill>
            <a:srgbClr val="0070C0">
              <a:alpha val="16000"/>
            </a:srgbClr>
          </a:solidFill>
          <a:ln w="4762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5683507-037B-F9A7-21E0-101073ED5E25}"/>
              </a:ext>
            </a:extLst>
          </p:cNvPr>
          <p:cNvSpPr/>
          <p:nvPr/>
        </p:nvSpPr>
        <p:spPr>
          <a:xfrm>
            <a:off x="5648960" y="4196418"/>
            <a:ext cx="6430793" cy="2352645"/>
          </a:xfrm>
          <a:prstGeom prst="rect">
            <a:avLst/>
          </a:prstGeom>
          <a:solidFill>
            <a:srgbClr val="FF0000">
              <a:alpha val="16000"/>
            </a:srgbClr>
          </a:solidFill>
          <a:ln w="476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80785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9AB37-6F14-1491-9F2B-DEE60EA64654}"/>
              </a:ext>
            </a:extLst>
          </p:cNvPr>
          <p:cNvSpPr>
            <a:spLocks noGrp="1"/>
          </p:cNvSpPr>
          <p:nvPr>
            <p:ph type="title"/>
          </p:nvPr>
        </p:nvSpPr>
        <p:spPr>
          <a:xfrm>
            <a:off x="214858" y="-227664"/>
            <a:ext cx="11413172" cy="1044609"/>
          </a:xfrm>
        </p:spPr>
        <p:txBody>
          <a:bodyPr>
            <a:noAutofit/>
          </a:bodyPr>
          <a:lstStyle/>
          <a:p>
            <a:r>
              <a:rPr lang="en-US" sz="4000" dirty="0"/>
              <a:t>Cross-Validation Scheme – Spatiotemporal Holdout</a:t>
            </a:r>
          </a:p>
        </p:txBody>
      </p:sp>
      <p:cxnSp>
        <p:nvCxnSpPr>
          <p:cNvPr id="8" name="Straight Connector 7">
            <a:extLst>
              <a:ext uri="{FF2B5EF4-FFF2-40B4-BE49-F238E27FC236}">
                <a16:creationId xmlns:a16="http://schemas.microsoft.com/office/drawing/2014/main" id="{4F2F83D4-5FE1-87FA-F8F9-9B940A09BF1E}"/>
              </a:ext>
            </a:extLst>
          </p:cNvPr>
          <p:cNvCxnSpPr>
            <a:cxnSpLocks/>
          </p:cNvCxnSpPr>
          <p:nvPr/>
        </p:nvCxnSpPr>
        <p:spPr>
          <a:xfrm>
            <a:off x="558493" y="818897"/>
            <a:ext cx="10725901" cy="0"/>
          </a:xfrm>
          <a:prstGeom prst="line">
            <a:avLst/>
          </a:prstGeom>
          <a:ln w="38100"/>
        </p:spPr>
        <p:style>
          <a:lnRef idx="1">
            <a:schemeClr val="accent4"/>
          </a:lnRef>
          <a:fillRef idx="0">
            <a:schemeClr val="accent4"/>
          </a:fillRef>
          <a:effectRef idx="0">
            <a:schemeClr val="accent4"/>
          </a:effectRef>
          <a:fontRef idx="minor">
            <a:schemeClr val="tx1"/>
          </a:fontRef>
        </p:style>
      </p:cxnSp>
      <p:sp>
        <p:nvSpPr>
          <p:cNvPr id="7" name="Text Placeholder 3">
            <a:extLst>
              <a:ext uri="{FF2B5EF4-FFF2-40B4-BE49-F238E27FC236}">
                <a16:creationId xmlns:a16="http://schemas.microsoft.com/office/drawing/2014/main" id="{AAA8F6A5-089F-5196-AAC2-AF2A3D464E21}"/>
              </a:ext>
            </a:extLst>
          </p:cNvPr>
          <p:cNvSpPr>
            <a:spLocks noGrp="1"/>
          </p:cNvSpPr>
          <p:nvPr>
            <p:ph type="body" sz="half" idx="2"/>
          </p:nvPr>
        </p:nvSpPr>
        <p:spPr>
          <a:xfrm>
            <a:off x="214858" y="883439"/>
            <a:ext cx="5526837" cy="2254297"/>
          </a:xfrm>
        </p:spPr>
        <p:txBody>
          <a:bodyPr>
            <a:normAutofit/>
          </a:bodyPr>
          <a:lstStyle/>
          <a:p>
            <a:pPr marL="285750" indent="-285750" algn="l">
              <a:buFont typeface="Arial" panose="020B0604020202020204" pitchFamily="34" charset="0"/>
              <a:buChar char="•"/>
            </a:pPr>
            <a:r>
              <a:rPr lang="en-US" sz="2000" dirty="0"/>
              <a:t>Build test set using locations not in training set and at times in the future of all observations in the training set</a:t>
            </a:r>
            <a:endParaRPr lang="en-US" sz="1600" dirty="0"/>
          </a:p>
          <a:p>
            <a:pPr marL="742950" lvl="1" indent="-285750">
              <a:buFont typeface="Arial" panose="020B0604020202020204" pitchFamily="34" charset="0"/>
              <a:buChar char="•"/>
            </a:pPr>
            <a:r>
              <a:rPr lang="en-US" sz="1600" dirty="0"/>
              <a:t>Solves data leakage in space &amp; time</a:t>
            </a:r>
          </a:p>
          <a:p>
            <a:pPr marL="285750" indent="-285750" algn="l">
              <a:buFont typeface="Arial" panose="020B0604020202020204" pitchFamily="34" charset="0"/>
              <a:buChar char="•"/>
            </a:pPr>
            <a:endParaRPr lang="en-US" sz="2000" dirty="0"/>
          </a:p>
          <a:p>
            <a:pPr marL="285750" indent="-285750" algn="l">
              <a:buFont typeface="Arial" panose="020B0604020202020204" pitchFamily="34" charset="0"/>
              <a:buChar char="•"/>
            </a:pPr>
            <a:endParaRPr lang="en-US" sz="2000" dirty="0"/>
          </a:p>
        </p:txBody>
      </p:sp>
      <p:pic>
        <p:nvPicPr>
          <p:cNvPr id="3" name="Picture 2" descr="A map of a city&#10;&#10;Description automatically generated">
            <a:extLst>
              <a:ext uri="{FF2B5EF4-FFF2-40B4-BE49-F238E27FC236}">
                <a16:creationId xmlns:a16="http://schemas.microsoft.com/office/drawing/2014/main" id="{D71DD141-66C8-8B54-E9A8-9A1EFFC3C2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332" y="2380897"/>
            <a:ext cx="5250468" cy="4359800"/>
          </a:xfrm>
          <a:prstGeom prst="rect">
            <a:avLst/>
          </a:prstGeom>
        </p:spPr>
      </p:pic>
      <p:pic>
        <p:nvPicPr>
          <p:cNvPr id="10" name="Picture 9" descr="A screenshot of a graph&#10;&#10;Description automatically generated">
            <a:extLst>
              <a:ext uri="{FF2B5EF4-FFF2-40B4-BE49-F238E27FC236}">
                <a16:creationId xmlns:a16="http://schemas.microsoft.com/office/drawing/2014/main" id="{7DB6F72A-E91D-3E16-D23A-CB822BFD11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8960" y="1829478"/>
            <a:ext cx="6407217" cy="4733881"/>
          </a:xfrm>
          <a:prstGeom prst="rect">
            <a:avLst/>
          </a:prstGeom>
        </p:spPr>
      </p:pic>
      <p:sp>
        <p:nvSpPr>
          <p:cNvPr id="11" name="Flowchart: Connector 10">
            <a:extLst>
              <a:ext uri="{FF2B5EF4-FFF2-40B4-BE49-F238E27FC236}">
                <a16:creationId xmlns:a16="http://schemas.microsoft.com/office/drawing/2014/main" id="{4E7FE521-C5D6-14E6-083E-5D9C8CEBF2D9}"/>
              </a:ext>
            </a:extLst>
          </p:cNvPr>
          <p:cNvSpPr/>
          <p:nvPr/>
        </p:nvSpPr>
        <p:spPr>
          <a:xfrm>
            <a:off x="5895565" y="1477630"/>
            <a:ext cx="207034" cy="194192"/>
          </a:xfrm>
          <a:prstGeom prst="flowChartConnector">
            <a:avLst/>
          </a:prstGeom>
          <a:solidFill>
            <a:srgbClr val="FF0000">
              <a:alpha val="8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62FE6FCE-B277-5A34-0186-19DD9216CAF3}"/>
              </a:ext>
            </a:extLst>
          </p:cNvPr>
          <p:cNvSpPr/>
          <p:nvPr/>
        </p:nvSpPr>
        <p:spPr>
          <a:xfrm>
            <a:off x="5895565" y="1228358"/>
            <a:ext cx="207034" cy="194192"/>
          </a:xfrm>
          <a:prstGeom prst="flowChartConnector">
            <a:avLst/>
          </a:prstGeom>
          <a:solidFill>
            <a:srgbClr val="0070C0">
              <a:alpha val="8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B8F942D-7476-AEC0-FED8-5DD62A925022}"/>
              </a:ext>
            </a:extLst>
          </p:cNvPr>
          <p:cNvSpPr txBox="1"/>
          <p:nvPr/>
        </p:nvSpPr>
        <p:spPr>
          <a:xfrm>
            <a:off x="6060984" y="1125505"/>
            <a:ext cx="3786910" cy="369332"/>
          </a:xfrm>
          <a:prstGeom prst="rect">
            <a:avLst/>
          </a:prstGeom>
          <a:noFill/>
        </p:spPr>
        <p:txBody>
          <a:bodyPr wrap="square" rtlCol="0">
            <a:spAutoFit/>
          </a:bodyPr>
          <a:lstStyle/>
          <a:p>
            <a:r>
              <a:rPr lang="en-US" dirty="0"/>
              <a:t>: Train</a:t>
            </a:r>
          </a:p>
        </p:txBody>
      </p:sp>
      <p:sp>
        <p:nvSpPr>
          <p:cNvPr id="15" name="TextBox 14">
            <a:extLst>
              <a:ext uri="{FF2B5EF4-FFF2-40B4-BE49-F238E27FC236}">
                <a16:creationId xmlns:a16="http://schemas.microsoft.com/office/drawing/2014/main" id="{4D95FACB-1D7A-A346-AEDE-DBA08AF1D589}"/>
              </a:ext>
            </a:extLst>
          </p:cNvPr>
          <p:cNvSpPr txBox="1"/>
          <p:nvPr/>
        </p:nvSpPr>
        <p:spPr>
          <a:xfrm>
            <a:off x="6060984" y="1390060"/>
            <a:ext cx="2766620" cy="369332"/>
          </a:xfrm>
          <a:prstGeom prst="rect">
            <a:avLst/>
          </a:prstGeom>
          <a:noFill/>
        </p:spPr>
        <p:txBody>
          <a:bodyPr wrap="square" rtlCol="0">
            <a:spAutoFit/>
          </a:bodyPr>
          <a:lstStyle/>
          <a:p>
            <a:r>
              <a:rPr lang="en-US" dirty="0"/>
              <a:t>: Test</a:t>
            </a:r>
          </a:p>
        </p:txBody>
      </p:sp>
      <p:sp>
        <p:nvSpPr>
          <p:cNvPr id="16" name="Rectangle 15">
            <a:extLst>
              <a:ext uri="{FF2B5EF4-FFF2-40B4-BE49-F238E27FC236}">
                <a16:creationId xmlns:a16="http://schemas.microsoft.com/office/drawing/2014/main" id="{C2E6BE6A-78A2-4A6B-B365-4D2AB34661CC}"/>
              </a:ext>
            </a:extLst>
          </p:cNvPr>
          <p:cNvSpPr/>
          <p:nvPr/>
        </p:nvSpPr>
        <p:spPr>
          <a:xfrm>
            <a:off x="5648162" y="1814472"/>
            <a:ext cx="3179442" cy="2367747"/>
          </a:xfrm>
          <a:prstGeom prst="rect">
            <a:avLst/>
          </a:prstGeom>
          <a:solidFill>
            <a:srgbClr val="0070C0">
              <a:alpha val="16000"/>
            </a:srgbClr>
          </a:solidFill>
          <a:ln w="4762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BC9231B-ACBC-C6E1-D230-BF7D59B69034}"/>
              </a:ext>
            </a:extLst>
          </p:cNvPr>
          <p:cNvSpPr/>
          <p:nvPr/>
        </p:nvSpPr>
        <p:spPr>
          <a:xfrm>
            <a:off x="8827604" y="4217049"/>
            <a:ext cx="3228573" cy="2346310"/>
          </a:xfrm>
          <a:prstGeom prst="rect">
            <a:avLst/>
          </a:prstGeom>
          <a:solidFill>
            <a:srgbClr val="FF0000">
              <a:alpha val="16000"/>
            </a:srgbClr>
          </a:solidFill>
          <a:ln w="476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02643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9AB37-6F14-1491-9F2B-DEE60EA64654}"/>
              </a:ext>
            </a:extLst>
          </p:cNvPr>
          <p:cNvSpPr>
            <a:spLocks noGrp="1"/>
          </p:cNvSpPr>
          <p:nvPr>
            <p:ph type="title"/>
          </p:nvPr>
        </p:nvSpPr>
        <p:spPr>
          <a:xfrm>
            <a:off x="214858" y="54080"/>
            <a:ext cx="11413172" cy="1044609"/>
          </a:xfrm>
        </p:spPr>
        <p:txBody>
          <a:bodyPr>
            <a:noAutofit/>
          </a:bodyPr>
          <a:lstStyle/>
          <a:p>
            <a:r>
              <a:rPr lang="en-US" sz="4000" dirty="0"/>
              <a:t>Experimental Design – Main Analysis</a:t>
            </a:r>
          </a:p>
        </p:txBody>
      </p:sp>
      <p:cxnSp>
        <p:nvCxnSpPr>
          <p:cNvPr id="8" name="Straight Connector 7">
            <a:extLst>
              <a:ext uri="{FF2B5EF4-FFF2-40B4-BE49-F238E27FC236}">
                <a16:creationId xmlns:a16="http://schemas.microsoft.com/office/drawing/2014/main" id="{4F2F83D4-5FE1-87FA-F8F9-9B940A09BF1E}"/>
              </a:ext>
            </a:extLst>
          </p:cNvPr>
          <p:cNvCxnSpPr>
            <a:cxnSpLocks/>
          </p:cNvCxnSpPr>
          <p:nvPr/>
        </p:nvCxnSpPr>
        <p:spPr>
          <a:xfrm>
            <a:off x="558494" y="1110316"/>
            <a:ext cx="10725901" cy="0"/>
          </a:xfrm>
          <a:prstGeom prst="line">
            <a:avLst/>
          </a:prstGeom>
          <a:ln w="38100"/>
        </p:spPr>
        <p:style>
          <a:lnRef idx="1">
            <a:schemeClr val="accent4"/>
          </a:lnRef>
          <a:fillRef idx="0">
            <a:schemeClr val="accent4"/>
          </a:fillRef>
          <a:effectRef idx="0">
            <a:schemeClr val="accent4"/>
          </a:effectRef>
          <a:fontRef idx="minor">
            <a:schemeClr val="tx1"/>
          </a:fontRef>
        </p:style>
      </p:cxnSp>
      <p:sp>
        <p:nvSpPr>
          <p:cNvPr id="12" name="Text Placeholder 3">
            <a:extLst>
              <a:ext uri="{FF2B5EF4-FFF2-40B4-BE49-F238E27FC236}">
                <a16:creationId xmlns:a16="http://schemas.microsoft.com/office/drawing/2014/main" id="{DD16316A-1855-B888-6459-3401C2047033}"/>
              </a:ext>
            </a:extLst>
          </p:cNvPr>
          <p:cNvSpPr>
            <a:spLocks noGrp="1"/>
          </p:cNvSpPr>
          <p:nvPr>
            <p:ph type="body" sz="half" idx="2"/>
          </p:nvPr>
        </p:nvSpPr>
        <p:spPr>
          <a:xfrm>
            <a:off x="199708" y="1642793"/>
            <a:ext cx="5526837" cy="2550513"/>
          </a:xfrm>
        </p:spPr>
        <p:txBody>
          <a:bodyPr>
            <a:normAutofit fontScale="92500" lnSpcReduction="20000"/>
          </a:bodyPr>
          <a:lstStyle/>
          <a:p>
            <a:pPr marL="285750" indent="-285750" algn="l">
              <a:buFont typeface="Arial" panose="020B0604020202020204" pitchFamily="34" charset="0"/>
              <a:buChar char="•"/>
            </a:pPr>
            <a:r>
              <a:rPr lang="en-US" sz="2000" dirty="0"/>
              <a:t>Cross-Validation Scheme</a:t>
            </a:r>
            <a:r>
              <a:rPr lang="en-US" sz="1900" dirty="0"/>
              <a:t>: starting from earliest time…</a:t>
            </a:r>
          </a:p>
          <a:p>
            <a:pPr marL="742950" lvl="1" indent="-285750">
              <a:buFont typeface="Arial" panose="020B0604020202020204" pitchFamily="34" charset="0"/>
              <a:buChar char="•"/>
            </a:pPr>
            <a:r>
              <a:rPr lang="en-US" sz="1600" dirty="0"/>
              <a:t>Select 30 days of data</a:t>
            </a:r>
          </a:p>
          <a:p>
            <a:pPr marL="742950" lvl="1" indent="-285750">
              <a:buFont typeface="Arial" panose="020B0604020202020204" pitchFamily="34" charset="0"/>
              <a:buChar char="•"/>
            </a:pPr>
            <a:r>
              <a:rPr lang="en-US" sz="1600" dirty="0"/>
              <a:t>Randomly select 20% of RAWS sites for test set</a:t>
            </a:r>
          </a:p>
          <a:p>
            <a:pPr marL="742950" lvl="1" indent="-285750">
              <a:buFont typeface="Arial" panose="020B0604020202020204" pitchFamily="34" charset="0"/>
              <a:buChar char="•"/>
            </a:pPr>
            <a:r>
              <a:rPr lang="en-US" sz="1600" dirty="0"/>
              <a:t>Train on first 28 days of data (on remaining 80% of locations)</a:t>
            </a:r>
          </a:p>
          <a:p>
            <a:pPr marL="742950" lvl="1" indent="-285750">
              <a:buFont typeface="Arial" panose="020B0604020202020204" pitchFamily="34" charset="0"/>
              <a:buChar char="•"/>
            </a:pPr>
            <a:r>
              <a:rPr lang="en-US" sz="1600" dirty="0"/>
              <a:t>Predict final 2 days of data (on the test set of 20% of locations)</a:t>
            </a:r>
          </a:p>
          <a:p>
            <a:pPr marL="742950" lvl="1" indent="-285750">
              <a:buFont typeface="Arial" panose="020B0604020202020204" pitchFamily="34" charset="0"/>
              <a:buChar char="•"/>
            </a:pPr>
            <a:r>
              <a:rPr lang="en-US" sz="1600" dirty="0"/>
              <a:t>Move 30 window over by 2 days</a:t>
            </a:r>
          </a:p>
          <a:p>
            <a:pPr marL="742950" lvl="1" indent="-285750">
              <a:buFont typeface="Arial" panose="020B0604020202020204" pitchFamily="34" charset="0"/>
              <a:buChar char="•"/>
            </a:pPr>
            <a:endParaRPr lang="en-US" sz="1600" dirty="0"/>
          </a:p>
          <a:p>
            <a:pPr marL="285750" indent="-285750" algn="l">
              <a:buFont typeface="Arial" panose="020B0604020202020204" pitchFamily="34" charset="0"/>
              <a:buChar char="•"/>
            </a:pPr>
            <a:endParaRPr lang="en-US" sz="2000" dirty="0"/>
          </a:p>
        </p:txBody>
      </p:sp>
      <p:pic>
        <p:nvPicPr>
          <p:cNvPr id="4" name="Picture 3" descr="A graph showing a number of blocks&#10;&#10;Description automatically generated with medium confidence">
            <a:extLst>
              <a:ext uri="{FF2B5EF4-FFF2-40B4-BE49-F238E27FC236}">
                <a16:creationId xmlns:a16="http://schemas.microsoft.com/office/drawing/2014/main" id="{98C82C0A-186C-BDED-E4DA-DF9327FABA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5405" y="1766234"/>
            <a:ext cx="5762625" cy="3981450"/>
          </a:xfrm>
          <a:prstGeom prst="rect">
            <a:avLst/>
          </a:prstGeom>
        </p:spPr>
      </p:pic>
      <p:sp>
        <p:nvSpPr>
          <p:cNvPr id="5" name="TextBox 4">
            <a:extLst>
              <a:ext uri="{FF2B5EF4-FFF2-40B4-BE49-F238E27FC236}">
                <a16:creationId xmlns:a16="http://schemas.microsoft.com/office/drawing/2014/main" id="{3BF3948F-EC41-D8A9-4A1E-CBAA1217442B}"/>
              </a:ext>
            </a:extLst>
          </p:cNvPr>
          <p:cNvSpPr txBox="1"/>
          <p:nvPr/>
        </p:nvSpPr>
        <p:spPr>
          <a:xfrm>
            <a:off x="9199420" y="5747684"/>
            <a:ext cx="2540000" cy="523220"/>
          </a:xfrm>
          <a:prstGeom prst="rect">
            <a:avLst/>
          </a:prstGeom>
          <a:noFill/>
        </p:spPr>
        <p:txBody>
          <a:bodyPr wrap="square" rtlCol="0">
            <a:spAutoFit/>
          </a:bodyPr>
          <a:lstStyle/>
          <a:p>
            <a:r>
              <a:rPr lang="en-US" sz="1400" i="1" dirty="0"/>
              <a:t>CV with Blocked Subsets</a:t>
            </a:r>
          </a:p>
          <a:p>
            <a:r>
              <a:rPr lang="en-US" sz="1400" i="1" dirty="0"/>
              <a:t>Source: </a:t>
            </a:r>
            <a:r>
              <a:rPr lang="pt-BR" sz="1400" i="1" dirty="0"/>
              <a:t>Soumya Shrivastava 2020</a:t>
            </a:r>
            <a:endParaRPr lang="en-US" sz="1400" i="1" dirty="0"/>
          </a:p>
        </p:txBody>
      </p:sp>
      <p:sp>
        <p:nvSpPr>
          <p:cNvPr id="10" name="Text Placeholder 3">
            <a:extLst>
              <a:ext uri="{FF2B5EF4-FFF2-40B4-BE49-F238E27FC236}">
                <a16:creationId xmlns:a16="http://schemas.microsoft.com/office/drawing/2014/main" id="{F620C630-CC2C-0045-10E7-690F77E3E87B}"/>
              </a:ext>
            </a:extLst>
          </p:cNvPr>
          <p:cNvSpPr txBox="1">
            <a:spLocks/>
          </p:cNvSpPr>
          <p:nvPr/>
        </p:nvSpPr>
        <p:spPr>
          <a:xfrm>
            <a:off x="214857" y="3996411"/>
            <a:ext cx="5526837" cy="2194754"/>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457200" indent="0" algn="l" defTabSz="457200" rtl="0" eaLnBrk="1" latinLnBrk="0" hangingPunct="1">
              <a:spcBef>
                <a:spcPct val="20000"/>
              </a:spcBef>
              <a:spcAft>
                <a:spcPts val="600"/>
              </a:spcAft>
              <a:buClr>
                <a:schemeClr val="tx2"/>
              </a:buClr>
              <a:buSzPct val="70000"/>
              <a:buFont typeface="Wingdings 2" charset="2"/>
              <a:buNone/>
              <a:defRPr sz="12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914400" indent="0" algn="l" defTabSz="457200" rtl="0" eaLnBrk="1" latinLnBrk="0" hangingPunct="1">
              <a:spcBef>
                <a:spcPct val="20000"/>
              </a:spcBef>
              <a:spcAft>
                <a:spcPts val="600"/>
              </a:spcAft>
              <a:buClr>
                <a:schemeClr val="tx2"/>
              </a:buClr>
              <a:buSzPct val="70000"/>
              <a:buFont typeface="Wingdings 2" charset="2"/>
              <a:buNone/>
              <a:defRPr sz="1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71600" indent="0" algn="l" defTabSz="457200" rtl="0" eaLnBrk="1" latinLnBrk="0" hangingPunct="1">
              <a:spcBef>
                <a:spcPct val="20000"/>
              </a:spcBef>
              <a:spcAft>
                <a:spcPts val="600"/>
              </a:spcAft>
              <a:buClr>
                <a:schemeClr val="tx2"/>
              </a:buClr>
              <a:buSzPct val="70000"/>
              <a:buFont typeface="Wingdings 2" charset="2"/>
              <a:buNone/>
              <a:defRPr sz="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828800" indent="0" algn="l" defTabSz="457200" rtl="0" eaLnBrk="1" latinLnBrk="0" hangingPunct="1">
              <a:spcBef>
                <a:spcPct val="20000"/>
              </a:spcBef>
              <a:spcAft>
                <a:spcPts val="600"/>
              </a:spcAft>
              <a:buClr>
                <a:schemeClr val="tx2"/>
              </a:buClr>
              <a:buSzPct val="70000"/>
              <a:buFont typeface="Wingdings 2" charset="2"/>
              <a:buNone/>
              <a:defRPr sz="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286000" indent="0" algn="l" defTabSz="457200" rtl="0" eaLnBrk="1" latinLnBrk="0" hangingPunct="1">
              <a:spcBef>
                <a:spcPct val="20000"/>
              </a:spcBef>
              <a:spcAft>
                <a:spcPts val="600"/>
              </a:spcAft>
              <a:buClr>
                <a:schemeClr val="tx2"/>
              </a:buClr>
              <a:buSzPct val="70000"/>
              <a:buFont typeface="Wingdings 2" charset="2"/>
              <a:buNone/>
              <a:defRPr sz="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743200" indent="0" algn="l" defTabSz="457200" rtl="0" eaLnBrk="1" latinLnBrk="0" hangingPunct="1">
              <a:spcBef>
                <a:spcPct val="20000"/>
              </a:spcBef>
              <a:spcAft>
                <a:spcPts val="600"/>
              </a:spcAft>
              <a:buClr>
                <a:schemeClr val="tx2"/>
              </a:buClr>
              <a:buSzPct val="70000"/>
              <a:buFont typeface="Wingdings 2" charset="2"/>
              <a:buNone/>
              <a:defRPr sz="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3200400" indent="0" algn="l" defTabSz="457200" rtl="0" eaLnBrk="1" latinLnBrk="0" hangingPunct="1">
              <a:spcBef>
                <a:spcPct val="20000"/>
              </a:spcBef>
              <a:spcAft>
                <a:spcPts val="600"/>
              </a:spcAft>
              <a:buClr>
                <a:schemeClr val="tx2"/>
              </a:buClr>
              <a:buSzPct val="70000"/>
              <a:buFont typeface="Wingdings 2" charset="2"/>
              <a:buNone/>
              <a:defRPr sz="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657600" indent="0" algn="l" defTabSz="457200" rtl="0" eaLnBrk="1" latinLnBrk="0" hangingPunct="1">
              <a:spcBef>
                <a:spcPct val="20000"/>
              </a:spcBef>
              <a:spcAft>
                <a:spcPts val="600"/>
              </a:spcAft>
              <a:buClr>
                <a:schemeClr val="tx2"/>
              </a:buClr>
              <a:buSzPct val="70000"/>
              <a:buFont typeface="Wingdings 2" charset="2"/>
              <a:buNone/>
              <a:defRPr sz="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285750" indent="-285750" algn="l">
              <a:buFont typeface="Arial" panose="020B0604020202020204" pitchFamily="34" charset="0"/>
              <a:buChar char="•"/>
            </a:pPr>
            <a:r>
              <a:rPr lang="en-US" sz="1800" dirty="0"/>
              <a:t>In each cross-validation iteration…</a:t>
            </a:r>
          </a:p>
          <a:p>
            <a:pPr marL="742950" lvl="1" indent="-285750">
              <a:buFont typeface="Arial" panose="020B0604020202020204" pitchFamily="34" charset="0"/>
              <a:buChar char="•"/>
            </a:pPr>
            <a:r>
              <a:rPr lang="en-US" sz="1500" dirty="0"/>
              <a:t>Train &amp; Predict with all 3 models using all 12 </a:t>
            </a:r>
            <a:br>
              <a:rPr lang="en-US" sz="1500" dirty="0"/>
            </a:br>
            <a:r>
              <a:rPr lang="en-US" sz="1500" dirty="0"/>
              <a:t>loss functions</a:t>
            </a:r>
          </a:p>
          <a:p>
            <a:pPr marL="742950" lvl="1" indent="-285750">
              <a:buFont typeface="Arial" panose="020B0604020202020204" pitchFamily="34" charset="0"/>
              <a:buChar char="•"/>
            </a:pPr>
            <a:r>
              <a:rPr lang="en-US" sz="1500" dirty="0"/>
              <a:t>Calculate RMSE for FMC &amp; ROS predictions</a:t>
            </a:r>
          </a:p>
          <a:p>
            <a:pPr marL="742950" lvl="1" indent="-285750">
              <a:buFont typeface="Arial" panose="020B0604020202020204" pitchFamily="34" charset="0"/>
              <a:buChar char="•"/>
            </a:pPr>
            <a:r>
              <a:rPr lang="en-US" sz="1500" dirty="0"/>
              <a:t>Move 30 window over by 2 days</a:t>
            </a:r>
          </a:p>
          <a:p>
            <a:pPr lvl="1"/>
            <a:endParaRPr lang="en-US" sz="1600" dirty="0"/>
          </a:p>
          <a:p>
            <a:pPr marL="285750" indent="-285750" algn="l">
              <a:buFont typeface="Arial" panose="020B0604020202020204" pitchFamily="34" charset="0"/>
              <a:buChar char="•"/>
            </a:pPr>
            <a:endParaRPr lang="en-US" sz="2000" dirty="0"/>
          </a:p>
        </p:txBody>
      </p:sp>
      <p:sp>
        <p:nvSpPr>
          <p:cNvPr id="11" name="Text Placeholder 3">
            <a:extLst>
              <a:ext uri="{FF2B5EF4-FFF2-40B4-BE49-F238E27FC236}">
                <a16:creationId xmlns:a16="http://schemas.microsoft.com/office/drawing/2014/main" id="{A23912C0-18BB-9585-4EE5-1BE61A65FAB4}"/>
              </a:ext>
            </a:extLst>
          </p:cNvPr>
          <p:cNvSpPr txBox="1">
            <a:spLocks/>
          </p:cNvSpPr>
          <p:nvPr/>
        </p:nvSpPr>
        <p:spPr>
          <a:xfrm>
            <a:off x="227178" y="5684327"/>
            <a:ext cx="5526837" cy="1173673"/>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457200" indent="0" algn="l" defTabSz="457200" rtl="0" eaLnBrk="1" latinLnBrk="0" hangingPunct="1">
              <a:spcBef>
                <a:spcPct val="20000"/>
              </a:spcBef>
              <a:spcAft>
                <a:spcPts val="600"/>
              </a:spcAft>
              <a:buClr>
                <a:schemeClr val="tx2"/>
              </a:buClr>
              <a:buSzPct val="70000"/>
              <a:buFont typeface="Wingdings 2" charset="2"/>
              <a:buNone/>
              <a:defRPr sz="12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914400" indent="0" algn="l" defTabSz="457200" rtl="0" eaLnBrk="1" latinLnBrk="0" hangingPunct="1">
              <a:spcBef>
                <a:spcPct val="20000"/>
              </a:spcBef>
              <a:spcAft>
                <a:spcPts val="600"/>
              </a:spcAft>
              <a:buClr>
                <a:schemeClr val="tx2"/>
              </a:buClr>
              <a:buSzPct val="70000"/>
              <a:buFont typeface="Wingdings 2" charset="2"/>
              <a:buNone/>
              <a:defRPr sz="1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71600" indent="0" algn="l" defTabSz="457200" rtl="0" eaLnBrk="1" latinLnBrk="0" hangingPunct="1">
              <a:spcBef>
                <a:spcPct val="20000"/>
              </a:spcBef>
              <a:spcAft>
                <a:spcPts val="600"/>
              </a:spcAft>
              <a:buClr>
                <a:schemeClr val="tx2"/>
              </a:buClr>
              <a:buSzPct val="70000"/>
              <a:buFont typeface="Wingdings 2" charset="2"/>
              <a:buNone/>
              <a:defRPr sz="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828800" indent="0" algn="l" defTabSz="457200" rtl="0" eaLnBrk="1" latinLnBrk="0" hangingPunct="1">
              <a:spcBef>
                <a:spcPct val="20000"/>
              </a:spcBef>
              <a:spcAft>
                <a:spcPts val="600"/>
              </a:spcAft>
              <a:buClr>
                <a:schemeClr val="tx2"/>
              </a:buClr>
              <a:buSzPct val="70000"/>
              <a:buFont typeface="Wingdings 2" charset="2"/>
              <a:buNone/>
              <a:defRPr sz="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286000" indent="0" algn="l" defTabSz="457200" rtl="0" eaLnBrk="1" latinLnBrk="0" hangingPunct="1">
              <a:spcBef>
                <a:spcPct val="20000"/>
              </a:spcBef>
              <a:spcAft>
                <a:spcPts val="600"/>
              </a:spcAft>
              <a:buClr>
                <a:schemeClr val="tx2"/>
              </a:buClr>
              <a:buSzPct val="70000"/>
              <a:buFont typeface="Wingdings 2" charset="2"/>
              <a:buNone/>
              <a:defRPr sz="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743200" indent="0" algn="l" defTabSz="457200" rtl="0" eaLnBrk="1" latinLnBrk="0" hangingPunct="1">
              <a:spcBef>
                <a:spcPct val="20000"/>
              </a:spcBef>
              <a:spcAft>
                <a:spcPts val="600"/>
              </a:spcAft>
              <a:buClr>
                <a:schemeClr val="tx2"/>
              </a:buClr>
              <a:buSzPct val="70000"/>
              <a:buFont typeface="Wingdings 2" charset="2"/>
              <a:buNone/>
              <a:defRPr sz="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3200400" indent="0" algn="l" defTabSz="457200" rtl="0" eaLnBrk="1" latinLnBrk="0" hangingPunct="1">
              <a:spcBef>
                <a:spcPct val="20000"/>
              </a:spcBef>
              <a:spcAft>
                <a:spcPts val="600"/>
              </a:spcAft>
              <a:buClr>
                <a:schemeClr val="tx2"/>
              </a:buClr>
              <a:buSzPct val="70000"/>
              <a:buFont typeface="Wingdings 2" charset="2"/>
              <a:buNone/>
              <a:defRPr sz="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657600" indent="0" algn="l" defTabSz="457200" rtl="0" eaLnBrk="1" latinLnBrk="0" hangingPunct="1">
              <a:spcBef>
                <a:spcPct val="20000"/>
              </a:spcBef>
              <a:spcAft>
                <a:spcPts val="600"/>
              </a:spcAft>
              <a:buClr>
                <a:schemeClr val="tx2"/>
              </a:buClr>
              <a:buSzPct val="70000"/>
              <a:buFont typeface="Wingdings 2" charset="2"/>
              <a:buNone/>
              <a:defRPr sz="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285750" indent="-285750" algn="l">
              <a:buFont typeface="Arial" panose="020B0604020202020204" pitchFamily="34" charset="0"/>
              <a:buChar char="•"/>
            </a:pPr>
            <a:r>
              <a:rPr lang="en-US" sz="1800" dirty="0"/>
              <a:t>167 total iterations, repeat 5 times</a:t>
            </a:r>
          </a:p>
          <a:p>
            <a:pPr algn="l"/>
            <a:endParaRPr lang="en-US" sz="1600" dirty="0"/>
          </a:p>
          <a:p>
            <a:pPr marL="285750" indent="-285750" algn="l">
              <a:buFont typeface="Arial" panose="020B0604020202020204" pitchFamily="34" charset="0"/>
              <a:buChar char="•"/>
            </a:pPr>
            <a:endParaRPr lang="en-US" sz="2000" dirty="0"/>
          </a:p>
        </p:txBody>
      </p:sp>
      <p:sp>
        <p:nvSpPr>
          <p:cNvPr id="21" name="Flowchart: Connector 20">
            <a:extLst>
              <a:ext uri="{FF2B5EF4-FFF2-40B4-BE49-F238E27FC236}">
                <a16:creationId xmlns:a16="http://schemas.microsoft.com/office/drawing/2014/main" id="{4CA55876-403A-1C14-DA0D-9C3ECEF40839}"/>
              </a:ext>
            </a:extLst>
          </p:cNvPr>
          <p:cNvSpPr/>
          <p:nvPr/>
        </p:nvSpPr>
        <p:spPr>
          <a:xfrm>
            <a:off x="10470014" y="2487160"/>
            <a:ext cx="126578" cy="132407"/>
          </a:xfrm>
          <a:prstGeom prst="flowChartConnector">
            <a:avLst/>
          </a:prstGeom>
          <a:solidFill>
            <a:srgbClr val="FF0000">
              <a:alpha val="8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37E645D4-2668-7CE5-F454-4BFFFAC1A997}"/>
              </a:ext>
            </a:extLst>
          </p:cNvPr>
          <p:cNvSpPr/>
          <p:nvPr/>
        </p:nvSpPr>
        <p:spPr>
          <a:xfrm>
            <a:off x="10469420" y="2217344"/>
            <a:ext cx="126578" cy="132407"/>
          </a:xfrm>
          <a:prstGeom prst="flowChartConnector">
            <a:avLst/>
          </a:prstGeom>
          <a:solidFill>
            <a:srgbClr val="0070C0">
              <a:alpha val="8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DD25530-6BAC-0A39-F919-1B0198FE92BE}"/>
              </a:ext>
            </a:extLst>
          </p:cNvPr>
          <p:cNvSpPr txBox="1"/>
          <p:nvPr/>
        </p:nvSpPr>
        <p:spPr>
          <a:xfrm>
            <a:off x="10594108" y="2129660"/>
            <a:ext cx="2315265" cy="307777"/>
          </a:xfrm>
          <a:prstGeom prst="rect">
            <a:avLst/>
          </a:prstGeom>
          <a:noFill/>
        </p:spPr>
        <p:txBody>
          <a:bodyPr wrap="square" rtlCol="0">
            <a:spAutoFit/>
          </a:bodyPr>
          <a:lstStyle/>
          <a:p>
            <a:r>
              <a:rPr lang="en-US" sz="1400" dirty="0">
                <a:solidFill>
                  <a:schemeClr val="bg1"/>
                </a:solidFill>
              </a:rPr>
              <a:t>: Train</a:t>
            </a:r>
          </a:p>
        </p:txBody>
      </p:sp>
      <p:sp>
        <p:nvSpPr>
          <p:cNvPr id="24" name="TextBox 23">
            <a:extLst>
              <a:ext uri="{FF2B5EF4-FFF2-40B4-BE49-F238E27FC236}">
                <a16:creationId xmlns:a16="http://schemas.microsoft.com/office/drawing/2014/main" id="{3E7FF688-3BBE-1B63-5D86-7C953A997F3F}"/>
              </a:ext>
            </a:extLst>
          </p:cNvPr>
          <p:cNvSpPr txBox="1"/>
          <p:nvPr/>
        </p:nvSpPr>
        <p:spPr>
          <a:xfrm>
            <a:off x="10594108" y="2399475"/>
            <a:ext cx="1691474" cy="307777"/>
          </a:xfrm>
          <a:prstGeom prst="rect">
            <a:avLst/>
          </a:prstGeom>
          <a:noFill/>
        </p:spPr>
        <p:txBody>
          <a:bodyPr wrap="square" rtlCol="0">
            <a:spAutoFit/>
          </a:bodyPr>
          <a:lstStyle/>
          <a:p>
            <a:r>
              <a:rPr lang="en-US" sz="1400" dirty="0">
                <a:solidFill>
                  <a:schemeClr val="bg1"/>
                </a:solidFill>
              </a:rPr>
              <a:t>: Test</a:t>
            </a:r>
          </a:p>
        </p:txBody>
      </p:sp>
      <p:sp>
        <p:nvSpPr>
          <p:cNvPr id="26" name="TextBox 25">
            <a:extLst>
              <a:ext uri="{FF2B5EF4-FFF2-40B4-BE49-F238E27FC236}">
                <a16:creationId xmlns:a16="http://schemas.microsoft.com/office/drawing/2014/main" id="{A040DD3F-1315-F544-6FCF-9D686BDFA548}"/>
              </a:ext>
            </a:extLst>
          </p:cNvPr>
          <p:cNvSpPr txBox="1"/>
          <p:nvPr/>
        </p:nvSpPr>
        <p:spPr>
          <a:xfrm>
            <a:off x="7527635" y="1777862"/>
            <a:ext cx="2641601" cy="323165"/>
          </a:xfrm>
          <a:prstGeom prst="rect">
            <a:avLst/>
          </a:prstGeom>
          <a:solidFill>
            <a:schemeClr val="tx1"/>
          </a:solidFill>
        </p:spPr>
        <p:txBody>
          <a:bodyPr wrap="square" rtlCol="0">
            <a:spAutoFit/>
          </a:bodyPr>
          <a:lstStyle/>
          <a:p>
            <a:r>
              <a:rPr lang="en-US" sz="1500" dirty="0">
                <a:solidFill>
                  <a:schemeClr val="bg1"/>
                </a:solidFill>
              </a:rPr>
              <a:t>Time Series Block Split</a:t>
            </a:r>
          </a:p>
        </p:txBody>
      </p:sp>
    </p:spTree>
    <p:extLst>
      <p:ext uri="{BB962C8B-B14F-4D97-AF65-F5344CB8AC3E}">
        <p14:creationId xmlns:p14="http://schemas.microsoft.com/office/powerpoint/2010/main" val="3120851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9AB37-6F14-1491-9F2B-DEE60EA64654}"/>
              </a:ext>
            </a:extLst>
          </p:cNvPr>
          <p:cNvSpPr>
            <a:spLocks noGrp="1"/>
          </p:cNvSpPr>
          <p:nvPr>
            <p:ph type="title"/>
          </p:nvPr>
        </p:nvSpPr>
        <p:spPr>
          <a:xfrm>
            <a:off x="214858" y="54080"/>
            <a:ext cx="11413172" cy="1044609"/>
          </a:xfrm>
        </p:spPr>
        <p:txBody>
          <a:bodyPr>
            <a:noAutofit/>
          </a:bodyPr>
          <a:lstStyle/>
          <a:p>
            <a:r>
              <a:rPr lang="en-US" sz="4000" dirty="0"/>
              <a:t>Experimental Design – Main Analysis</a:t>
            </a:r>
          </a:p>
        </p:txBody>
      </p:sp>
      <p:cxnSp>
        <p:nvCxnSpPr>
          <p:cNvPr id="8" name="Straight Connector 7">
            <a:extLst>
              <a:ext uri="{FF2B5EF4-FFF2-40B4-BE49-F238E27FC236}">
                <a16:creationId xmlns:a16="http://schemas.microsoft.com/office/drawing/2014/main" id="{4F2F83D4-5FE1-87FA-F8F9-9B940A09BF1E}"/>
              </a:ext>
            </a:extLst>
          </p:cNvPr>
          <p:cNvCxnSpPr>
            <a:cxnSpLocks/>
          </p:cNvCxnSpPr>
          <p:nvPr/>
        </p:nvCxnSpPr>
        <p:spPr>
          <a:xfrm>
            <a:off x="558494" y="1110316"/>
            <a:ext cx="10725901" cy="0"/>
          </a:xfrm>
          <a:prstGeom prst="line">
            <a:avLst/>
          </a:prstGeom>
          <a:ln w="38100"/>
        </p:spPr>
        <p:style>
          <a:lnRef idx="1">
            <a:schemeClr val="accent4"/>
          </a:lnRef>
          <a:fillRef idx="0">
            <a:schemeClr val="accent4"/>
          </a:fillRef>
          <a:effectRef idx="0">
            <a:schemeClr val="accent4"/>
          </a:effectRef>
          <a:fontRef idx="minor">
            <a:schemeClr val="tx1"/>
          </a:fontRef>
        </p:style>
      </p:cxnSp>
      <p:sp>
        <p:nvSpPr>
          <p:cNvPr id="12" name="Text Placeholder 3">
            <a:extLst>
              <a:ext uri="{FF2B5EF4-FFF2-40B4-BE49-F238E27FC236}">
                <a16:creationId xmlns:a16="http://schemas.microsoft.com/office/drawing/2014/main" id="{DD16316A-1855-B888-6459-3401C2047033}"/>
              </a:ext>
            </a:extLst>
          </p:cNvPr>
          <p:cNvSpPr>
            <a:spLocks noGrp="1"/>
          </p:cNvSpPr>
          <p:nvPr>
            <p:ph type="body" sz="half" idx="2"/>
          </p:nvPr>
        </p:nvSpPr>
        <p:spPr>
          <a:xfrm>
            <a:off x="199708" y="1642793"/>
            <a:ext cx="5554307" cy="4740753"/>
          </a:xfrm>
        </p:spPr>
        <p:txBody>
          <a:bodyPr>
            <a:normAutofit/>
          </a:bodyPr>
          <a:lstStyle/>
          <a:p>
            <a:pPr marL="285750" indent="-285750" algn="l">
              <a:buFont typeface="Arial" panose="020B0604020202020204" pitchFamily="34" charset="0"/>
              <a:buChar char="•"/>
            </a:pPr>
            <a:r>
              <a:rPr lang="en-US" sz="1900" dirty="0"/>
              <a:t>For each train period</a:t>
            </a:r>
          </a:p>
          <a:p>
            <a:pPr marL="742950" lvl="1" indent="-285750">
              <a:buFont typeface="Arial" panose="020B0604020202020204" pitchFamily="34" charset="0"/>
              <a:buChar char="•"/>
            </a:pPr>
            <a:r>
              <a:rPr lang="en-US" sz="1800" dirty="0"/>
              <a:t>Fit 3 models using 12 loss functions</a:t>
            </a:r>
          </a:p>
          <a:p>
            <a:pPr marL="285750" indent="-285750" algn="l">
              <a:buFont typeface="Arial" panose="020B0604020202020204" pitchFamily="34" charset="0"/>
              <a:buChar char="•"/>
            </a:pPr>
            <a:r>
              <a:rPr lang="en-US" sz="1900" dirty="0"/>
              <a:t>For each testing time period</a:t>
            </a:r>
          </a:p>
          <a:p>
            <a:pPr marL="742950" lvl="1" indent="-285750">
              <a:buFont typeface="Arial" panose="020B0604020202020204" pitchFamily="34" charset="0"/>
              <a:buChar char="•"/>
            </a:pPr>
            <a:r>
              <a:rPr lang="en-US" sz="1800" dirty="0"/>
              <a:t>Predict test set</a:t>
            </a:r>
          </a:p>
          <a:p>
            <a:pPr marL="742950" lvl="1" indent="-285750">
              <a:buFont typeface="Arial" panose="020B0604020202020204" pitchFamily="34" charset="0"/>
              <a:buChar char="•"/>
            </a:pPr>
            <a:r>
              <a:rPr lang="en-US" sz="1800" dirty="0"/>
              <a:t>Convert FMC predictions to ROS</a:t>
            </a:r>
          </a:p>
          <a:p>
            <a:pPr marL="742950" lvl="1" indent="-285750">
              <a:buFont typeface="Arial" panose="020B0604020202020204" pitchFamily="34" charset="0"/>
              <a:buChar char="•"/>
            </a:pPr>
            <a:r>
              <a:rPr lang="en-US" sz="1800" dirty="0"/>
              <a:t>Compare ROS predictions to ROS values from observed FMC data</a:t>
            </a:r>
          </a:p>
          <a:p>
            <a:pPr marL="285750" indent="-285750" algn="l">
              <a:buFont typeface="Arial" panose="020B0604020202020204" pitchFamily="34" charset="0"/>
              <a:buChar char="•"/>
            </a:pPr>
            <a:r>
              <a:rPr lang="en-US" sz="1900" dirty="0"/>
              <a:t>Combine results by loss function, so average</a:t>
            </a:r>
            <a:br>
              <a:rPr lang="en-US" sz="1900" dirty="0"/>
            </a:br>
            <a:r>
              <a:rPr lang="en-US" sz="1900" dirty="0"/>
              <a:t>RMSE for a given loss function is a combination</a:t>
            </a:r>
            <a:br>
              <a:rPr lang="en-US" sz="1900" dirty="0"/>
            </a:br>
            <a:r>
              <a:rPr lang="en-US" sz="1900" dirty="0"/>
              <a:t>of 3 models</a:t>
            </a:r>
          </a:p>
          <a:p>
            <a:pPr marL="285750" indent="-285750" algn="l">
              <a:buFont typeface="Arial" panose="020B0604020202020204" pitchFamily="34" charset="0"/>
              <a:buChar char="•"/>
            </a:pPr>
            <a:endParaRPr lang="en-US" sz="2000" dirty="0"/>
          </a:p>
        </p:txBody>
      </p:sp>
      <p:pic>
        <p:nvPicPr>
          <p:cNvPr id="21" name="Picture 20" descr="A screenshot of a graph&#10;&#10;Description automatically generated">
            <a:extLst>
              <a:ext uri="{FF2B5EF4-FFF2-40B4-BE49-F238E27FC236}">
                <a16:creationId xmlns:a16="http://schemas.microsoft.com/office/drawing/2014/main" id="{06E51251-7130-6ABB-11DF-4F894AB049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6293" y="1825917"/>
            <a:ext cx="3210368" cy="2371935"/>
          </a:xfrm>
          <a:prstGeom prst="rect">
            <a:avLst/>
          </a:prstGeom>
        </p:spPr>
      </p:pic>
      <p:sp>
        <p:nvSpPr>
          <p:cNvPr id="26" name="Rectangle 25">
            <a:extLst>
              <a:ext uri="{FF2B5EF4-FFF2-40B4-BE49-F238E27FC236}">
                <a16:creationId xmlns:a16="http://schemas.microsoft.com/office/drawing/2014/main" id="{BAA45FCC-174F-C3E9-D956-F60BD6ACAC13}"/>
              </a:ext>
            </a:extLst>
          </p:cNvPr>
          <p:cNvSpPr/>
          <p:nvPr/>
        </p:nvSpPr>
        <p:spPr>
          <a:xfrm>
            <a:off x="5775494" y="1810911"/>
            <a:ext cx="1640369" cy="1239587"/>
          </a:xfrm>
          <a:prstGeom prst="rect">
            <a:avLst/>
          </a:prstGeom>
          <a:solidFill>
            <a:srgbClr val="0070C0">
              <a:alpha val="16000"/>
            </a:srgbClr>
          </a:solidFill>
          <a:ln w="4762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CACBAB2-F2CD-A9C0-7A01-7EF1B7BFBEA8}"/>
              </a:ext>
            </a:extLst>
          </p:cNvPr>
          <p:cNvSpPr/>
          <p:nvPr/>
        </p:nvSpPr>
        <p:spPr>
          <a:xfrm>
            <a:off x="7415863" y="3065504"/>
            <a:ext cx="1593075" cy="1147339"/>
          </a:xfrm>
          <a:prstGeom prst="rect">
            <a:avLst/>
          </a:prstGeom>
          <a:solidFill>
            <a:srgbClr val="FF0000">
              <a:alpha val="16000"/>
            </a:srgbClr>
          </a:solidFill>
          <a:ln w="476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C334FDB4-8D0F-E60C-06F6-F2FFD5F3B228}"/>
                  </a:ext>
                </a:extLst>
              </p:cNvPr>
              <p:cNvSpPr txBox="1"/>
              <p:nvPr/>
            </p:nvSpPr>
            <p:spPr>
              <a:xfrm>
                <a:off x="9273082" y="1944816"/>
                <a:ext cx="2018427" cy="476990"/>
              </a:xfrm>
              <a:prstGeom prst="rect">
                <a:avLst/>
              </a:prstGeom>
              <a:solidFill>
                <a:schemeClr val="tx1"/>
              </a:solidFill>
            </p:spPr>
            <p:txBody>
              <a:bodyPr wrap="square" rtlCol="0">
                <a:spAutoFit/>
              </a:bodyPr>
              <a:lstStyle/>
              <a:p>
                <a:r>
                  <a:rPr lang="en-US" sz="2400" dirty="0">
                    <a:solidFill>
                      <a:schemeClr val="bg1"/>
                    </a:solidFill>
                  </a:rPr>
                  <a:t>Train Models</a:t>
                </a:r>
                <a14:m/>
              </a:p>
            </p:txBody>
          </p:sp>
        </mc:Choice>
        <mc:Fallback>
          <p:sp>
            <p:nvSpPr>
              <p:cNvPr id="28" name="TextBox 27">
                <a:extLst>
                  <a:ext uri="{FF2B5EF4-FFF2-40B4-BE49-F238E27FC236}">
                    <a16:creationId xmlns:a16="http://schemas.microsoft.com/office/drawing/2014/main" id="{C334FDB4-8D0F-E60C-06F6-F2FFD5F3B228}"/>
                  </a:ext>
                </a:extLst>
              </p:cNvPr>
              <p:cNvSpPr txBox="1">
                <a:spLocks noRot="1" noChangeAspect="1" noMove="1" noResize="1" noEditPoints="1" noAdjustHandles="1" noChangeArrowheads="1" noChangeShapeType="1" noTextEdit="1"/>
              </p:cNvSpPr>
              <p:nvPr/>
            </p:nvSpPr>
            <p:spPr>
              <a:xfrm>
                <a:off x="9273082" y="1944816"/>
                <a:ext cx="2018427" cy="476990"/>
              </a:xfrm>
              <a:prstGeom prst="rect">
                <a:avLst/>
              </a:prstGeom>
              <a:blipFill>
                <a:blip r:embed="rId3"/>
                <a:stretch>
                  <a:fillRect l="-4532" t="-11538" r="-3625" b="-25641"/>
                </a:stretch>
              </a:blipFill>
            </p:spPr>
            <p:txBody>
              <a:bodyPr/>
              <a:lstStyle/>
              <a:p>
                <a:r>
                  <a:rPr lang="en-US">
                    <a:noFill/>
                  </a:rPr>
                  <a:t> </a:t>
                </a:r>
              </a:p>
            </p:txBody>
          </p:sp>
        </mc:Fallback>
      </mc:AlternateContent>
      <p:sp>
        <p:nvSpPr>
          <p:cNvPr id="29" name="Arrow: Right 28">
            <a:extLst>
              <a:ext uri="{FF2B5EF4-FFF2-40B4-BE49-F238E27FC236}">
                <a16:creationId xmlns:a16="http://schemas.microsoft.com/office/drawing/2014/main" id="{B1126658-7E01-D4C9-20CC-F857FC37DFD0}"/>
              </a:ext>
            </a:extLst>
          </p:cNvPr>
          <p:cNvSpPr/>
          <p:nvPr/>
        </p:nvSpPr>
        <p:spPr>
          <a:xfrm rot="5400000">
            <a:off x="10048074" y="2545992"/>
            <a:ext cx="454212" cy="6552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15EEFB23-654D-FAB2-2F72-DAA4704FA735}"/>
                  </a:ext>
                </a:extLst>
              </p:cNvPr>
              <p:cNvSpPr txBox="1"/>
              <p:nvPr/>
            </p:nvSpPr>
            <p:spPr>
              <a:xfrm>
                <a:off x="9374315" y="3279562"/>
                <a:ext cx="1801724" cy="476990"/>
              </a:xfrm>
              <a:prstGeom prst="rect">
                <a:avLst/>
              </a:prstGeom>
              <a:solidFill>
                <a:schemeClr val="tx1"/>
              </a:solidFill>
            </p:spPr>
            <p:txBody>
              <a:bodyPr wrap="square" rtlCol="0">
                <a:spAutoFit/>
              </a:bodyPr>
              <a:lstStyle/>
              <a:p>
                <a:r>
                  <a:rPr lang="en-US" sz="2400" dirty="0">
                    <a:solidFill>
                      <a:schemeClr val="bg1"/>
                    </a:solidFill>
                  </a:rPr>
                  <a:t>P</a:t>
                </a:r>
                <a14:m>
                  <m:oMath xmlns:m="http://schemas.openxmlformats.org/officeDocument/2006/math">
                    <m:r>
                      <m:rPr>
                        <m:sty m:val="p"/>
                      </m:rPr>
                      <a:rPr lang="en-US" sz="2400" b="0" i="0" smtClean="0">
                        <a:solidFill>
                          <a:schemeClr val="bg1"/>
                        </a:solidFill>
                        <a:latin typeface="Cambria Math" panose="02040503050406030204" pitchFamily="18" charset="0"/>
                      </a:rPr>
                      <m:t>redict</m:t>
                    </m:r>
                    <m:r>
                      <a:rPr lang="en-US" sz="2400" b="0" i="0" smtClean="0">
                        <a:solidFill>
                          <a:schemeClr val="bg1"/>
                        </a:solidFill>
                        <a:latin typeface="Cambria Math" panose="02040503050406030204" pitchFamily="18" charset="0"/>
                      </a:rPr>
                      <m:t> </m:t>
                    </m:r>
                    <m:r>
                      <m:rPr>
                        <m:sty m:val="p"/>
                      </m:rPr>
                      <a:rPr lang="en-US" sz="2400" b="0" i="0" smtClean="0">
                        <a:solidFill>
                          <a:schemeClr val="bg1"/>
                        </a:solidFill>
                        <a:latin typeface="Cambria Math" panose="02040503050406030204" pitchFamily="18" charset="0"/>
                      </a:rPr>
                      <m:t>FMC</m:t>
                    </m:r>
                  </m:oMath>
                </a14:m>
              </a:p>
            </p:txBody>
          </p:sp>
        </mc:Choice>
        <mc:Fallback>
          <p:sp>
            <p:nvSpPr>
              <p:cNvPr id="30" name="TextBox 29">
                <a:extLst>
                  <a:ext uri="{FF2B5EF4-FFF2-40B4-BE49-F238E27FC236}">
                    <a16:creationId xmlns:a16="http://schemas.microsoft.com/office/drawing/2014/main" id="{15EEFB23-654D-FAB2-2F72-DAA4704FA735}"/>
                  </a:ext>
                </a:extLst>
              </p:cNvPr>
              <p:cNvSpPr txBox="1">
                <a:spLocks noRot="1" noChangeAspect="1" noMove="1" noResize="1" noEditPoints="1" noAdjustHandles="1" noChangeArrowheads="1" noChangeShapeType="1" noTextEdit="1"/>
              </p:cNvSpPr>
              <p:nvPr/>
            </p:nvSpPr>
            <p:spPr>
              <a:xfrm>
                <a:off x="9374315" y="3279562"/>
                <a:ext cx="1801724" cy="476990"/>
              </a:xfrm>
              <a:prstGeom prst="rect">
                <a:avLst/>
              </a:prstGeom>
              <a:blipFill>
                <a:blip r:embed="rId4"/>
                <a:stretch>
                  <a:fillRect l="-5424" t="-11538" r="-8475" b="-25641"/>
                </a:stretch>
              </a:blipFill>
            </p:spPr>
            <p:txBody>
              <a:bodyPr/>
              <a:lstStyle/>
              <a:p>
                <a:r>
                  <a:rPr lang="en-US">
                    <a:noFill/>
                  </a:rPr>
                  <a:t> </a:t>
                </a:r>
              </a:p>
            </p:txBody>
          </p:sp>
        </mc:Fallback>
      </mc:AlternateContent>
      <p:sp>
        <p:nvSpPr>
          <p:cNvPr id="32" name="Arrow: Right 31">
            <a:extLst>
              <a:ext uri="{FF2B5EF4-FFF2-40B4-BE49-F238E27FC236}">
                <a16:creationId xmlns:a16="http://schemas.microsoft.com/office/drawing/2014/main" id="{3F630D5D-CBB0-9B0D-F38B-5FD35792361C}"/>
              </a:ext>
            </a:extLst>
          </p:cNvPr>
          <p:cNvSpPr/>
          <p:nvPr/>
        </p:nvSpPr>
        <p:spPr>
          <a:xfrm rot="5400000">
            <a:off x="10055188" y="3965237"/>
            <a:ext cx="454212" cy="6552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6A5D95BD-F68E-37BA-E006-F25D93163F9B}"/>
                  </a:ext>
                </a:extLst>
              </p:cNvPr>
              <p:cNvSpPr txBox="1"/>
              <p:nvPr/>
            </p:nvSpPr>
            <p:spPr>
              <a:xfrm>
                <a:off x="9145714" y="4791332"/>
                <a:ext cx="2258926" cy="461665"/>
              </a:xfrm>
              <a:prstGeom prst="rect">
                <a:avLst/>
              </a:prstGeom>
              <a:solidFill>
                <a:schemeClr val="tx1"/>
              </a:solidFill>
            </p:spPr>
            <p:txBody>
              <a:bodyPr wrap="square" rtlCol="0">
                <a:spAutoFit/>
              </a:bodyPr>
              <a:lstStyle/>
              <a:p>
                <a:r>
                  <a:rPr lang="en-US" sz="2400" dirty="0">
                    <a:solidFill>
                      <a:schemeClr val="bg1"/>
                    </a:solidFill>
                  </a:rPr>
                  <a:t>C</a:t>
                </a:r>
                <a14:m>
                  <m:oMath xmlns:m="http://schemas.openxmlformats.org/officeDocument/2006/math">
                    <m:r>
                      <m:rPr>
                        <m:sty m:val="p"/>
                      </m:rPr>
                      <a:rPr lang="en-US" sz="2400" b="0" i="0" smtClean="0">
                        <a:solidFill>
                          <a:schemeClr val="bg1"/>
                        </a:solidFill>
                        <a:latin typeface="Cambria Math" panose="02040503050406030204" pitchFamily="18" charset="0"/>
                      </a:rPr>
                      <m:t>onvert</m:t>
                    </m:r>
                    <m:r>
                      <a:rPr lang="en-US" sz="2400" b="0" i="0" smtClean="0">
                        <a:solidFill>
                          <a:schemeClr val="bg1"/>
                        </a:solidFill>
                        <a:latin typeface="Cambria Math" panose="02040503050406030204" pitchFamily="18" charset="0"/>
                      </a:rPr>
                      <m:t> </m:t>
                    </m:r>
                    <m:r>
                      <m:rPr>
                        <m:sty m:val="p"/>
                      </m:rPr>
                      <a:rPr lang="en-US" sz="2400" b="0" i="0" smtClean="0">
                        <a:solidFill>
                          <a:schemeClr val="bg1"/>
                        </a:solidFill>
                        <a:latin typeface="Cambria Math" panose="02040503050406030204" pitchFamily="18" charset="0"/>
                      </a:rPr>
                      <m:t>to</m:t>
                    </m:r>
                    <m:r>
                      <a:rPr lang="en-US" sz="2400" b="0" i="0" smtClean="0">
                        <a:solidFill>
                          <a:schemeClr val="bg1"/>
                        </a:solidFill>
                        <a:latin typeface="Cambria Math" panose="02040503050406030204" pitchFamily="18" charset="0"/>
                      </a:rPr>
                      <m:t> </m:t>
                    </m:r>
                    <m:r>
                      <m:rPr>
                        <m:sty m:val="p"/>
                      </m:rPr>
                      <a:rPr lang="en-US" sz="2400" b="0" i="0" smtClean="0">
                        <a:solidFill>
                          <a:schemeClr val="bg1"/>
                        </a:solidFill>
                        <a:latin typeface="Cambria Math" panose="02040503050406030204" pitchFamily="18" charset="0"/>
                      </a:rPr>
                      <m:t>ROS</m:t>
                    </m:r>
                  </m:oMath>
                </a14:m>
              </a:p>
            </p:txBody>
          </p:sp>
        </mc:Choice>
        <mc:Fallback>
          <p:sp>
            <p:nvSpPr>
              <p:cNvPr id="33" name="TextBox 32">
                <a:extLst>
                  <a:ext uri="{FF2B5EF4-FFF2-40B4-BE49-F238E27FC236}">
                    <a16:creationId xmlns:a16="http://schemas.microsoft.com/office/drawing/2014/main" id="{6A5D95BD-F68E-37BA-E006-F25D93163F9B}"/>
                  </a:ext>
                </a:extLst>
              </p:cNvPr>
              <p:cNvSpPr txBox="1">
                <a:spLocks noRot="1" noChangeAspect="1" noMove="1" noResize="1" noEditPoints="1" noAdjustHandles="1" noChangeArrowheads="1" noChangeShapeType="1" noTextEdit="1"/>
              </p:cNvSpPr>
              <p:nvPr/>
            </p:nvSpPr>
            <p:spPr>
              <a:xfrm>
                <a:off x="9145714" y="4791332"/>
                <a:ext cx="2258926" cy="461665"/>
              </a:xfrm>
              <a:prstGeom prst="rect">
                <a:avLst/>
              </a:prstGeom>
              <a:blipFill>
                <a:blip r:embed="rId5"/>
                <a:stretch>
                  <a:fillRect l="-4043" t="-11842" r="-4582" b="-28947"/>
                </a:stretch>
              </a:blipFill>
            </p:spPr>
            <p:txBody>
              <a:bodyPr/>
              <a:lstStyle/>
              <a:p>
                <a:r>
                  <a:rPr lang="en-US">
                    <a:noFill/>
                  </a:rPr>
                  <a:t> </a:t>
                </a:r>
              </a:p>
            </p:txBody>
          </p:sp>
        </mc:Fallback>
      </mc:AlternateContent>
      <p:sp>
        <p:nvSpPr>
          <p:cNvPr id="34" name="Arrow: Right 33">
            <a:extLst>
              <a:ext uri="{FF2B5EF4-FFF2-40B4-BE49-F238E27FC236}">
                <a16:creationId xmlns:a16="http://schemas.microsoft.com/office/drawing/2014/main" id="{43F173A0-3AD1-7299-33DC-7AEF7920C956}"/>
              </a:ext>
            </a:extLst>
          </p:cNvPr>
          <p:cNvSpPr/>
          <p:nvPr/>
        </p:nvSpPr>
        <p:spPr>
          <a:xfrm rot="5400000">
            <a:off x="10055188" y="5322223"/>
            <a:ext cx="454212" cy="6552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2B532585-E089-6396-0C35-0B716C5EDD92}"/>
                  </a:ext>
                </a:extLst>
              </p:cNvPr>
              <p:cNvSpPr txBox="1"/>
              <p:nvPr/>
            </p:nvSpPr>
            <p:spPr>
              <a:xfrm>
                <a:off x="8791434" y="6032163"/>
                <a:ext cx="2967487" cy="369332"/>
              </a:xfrm>
              <a:prstGeom prst="rect">
                <a:avLst/>
              </a:prstGeom>
              <a:solidFill>
                <a:schemeClr val="tx1"/>
              </a:solidFill>
            </p:spPr>
            <p:txBody>
              <a:bodyPr wrap="square" rtlCol="0">
                <a:spAutoFit/>
              </a:bodyPr>
              <a:lstStyle/>
              <a:p>
                <a:r>
                  <a:rPr lang="en-US" dirty="0">
                    <a:solidFill>
                      <a:schemeClr val="bg1"/>
                    </a:solidFill>
                  </a:rPr>
                  <a:t>C</a:t>
                </a:r>
                <a14:m>
                  <m:oMath xmlns:m="http://schemas.openxmlformats.org/officeDocument/2006/math">
                    <m:r>
                      <m:rPr>
                        <m:sty m:val="p"/>
                      </m:rPr>
                      <a:rPr lang="en-US" b="0" i="0" smtClean="0">
                        <a:solidFill>
                          <a:schemeClr val="bg1"/>
                        </a:solidFill>
                        <a:latin typeface="Cambria Math" panose="02040503050406030204" pitchFamily="18" charset="0"/>
                      </a:rPr>
                      <m:t>ompare</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to</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Observed</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ROS</m:t>
                    </m:r>
                  </m:oMath>
                </a14:m>
              </a:p>
            </p:txBody>
          </p:sp>
        </mc:Choice>
        <mc:Fallback>
          <p:sp>
            <p:nvSpPr>
              <p:cNvPr id="35" name="TextBox 34">
                <a:extLst>
                  <a:ext uri="{FF2B5EF4-FFF2-40B4-BE49-F238E27FC236}">
                    <a16:creationId xmlns:a16="http://schemas.microsoft.com/office/drawing/2014/main" id="{2B532585-E089-6396-0C35-0B716C5EDD92}"/>
                  </a:ext>
                </a:extLst>
              </p:cNvPr>
              <p:cNvSpPr txBox="1">
                <a:spLocks noRot="1" noChangeAspect="1" noMove="1" noResize="1" noEditPoints="1" noAdjustHandles="1" noChangeArrowheads="1" noChangeShapeType="1" noTextEdit="1"/>
              </p:cNvSpPr>
              <p:nvPr/>
            </p:nvSpPr>
            <p:spPr>
              <a:xfrm>
                <a:off x="8791434" y="6032163"/>
                <a:ext cx="2967487" cy="369332"/>
              </a:xfrm>
              <a:prstGeom prst="rect">
                <a:avLst/>
              </a:prstGeom>
              <a:blipFill>
                <a:blip r:embed="rId6"/>
                <a:stretch>
                  <a:fillRect l="-1643" t="-11667" b="-26667"/>
                </a:stretch>
              </a:blipFill>
            </p:spPr>
            <p:txBody>
              <a:bodyPr/>
              <a:lstStyle/>
              <a:p>
                <a:r>
                  <a:rPr lang="en-US">
                    <a:noFill/>
                  </a:rPr>
                  <a:t> </a:t>
                </a:r>
              </a:p>
            </p:txBody>
          </p:sp>
        </mc:Fallback>
      </mc:AlternateContent>
      <p:pic>
        <p:nvPicPr>
          <p:cNvPr id="36" name="Picture 35" descr="A graph with red lines&#10;&#10;Description automatically generated">
            <a:extLst>
              <a:ext uri="{FF2B5EF4-FFF2-40B4-BE49-F238E27FC236}">
                <a16:creationId xmlns:a16="http://schemas.microsoft.com/office/drawing/2014/main" id="{D7ED8795-C06B-2DE9-7C0F-476427B752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19135" y="4531084"/>
            <a:ext cx="2507178" cy="1880384"/>
          </a:xfrm>
          <a:prstGeom prst="rect">
            <a:avLst/>
          </a:prstGeom>
        </p:spPr>
      </p:pic>
    </p:spTree>
    <p:extLst>
      <p:ext uri="{BB962C8B-B14F-4D97-AF65-F5344CB8AC3E}">
        <p14:creationId xmlns:p14="http://schemas.microsoft.com/office/powerpoint/2010/main" val="38992510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9AB37-6F14-1491-9F2B-DEE60EA64654}"/>
              </a:ext>
            </a:extLst>
          </p:cNvPr>
          <p:cNvSpPr>
            <a:spLocks noGrp="1"/>
          </p:cNvSpPr>
          <p:nvPr>
            <p:ph type="title"/>
          </p:nvPr>
        </p:nvSpPr>
        <p:spPr>
          <a:xfrm>
            <a:off x="213923" y="135996"/>
            <a:ext cx="11413172" cy="1044609"/>
          </a:xfrm>
        </p:spPr>
        <p:txBody>
          <a:bodyPr>
            <a:noAutofit/>
          </a:bodyPr>
          <a:lstStyle/>
          <a:p>
            <a:r>
              <a:rPr lang="en-US" sz="4000" dirty="0"/>
              <a:t>Experimental Design – Supplementary Analysis</a:t>
            </a:r>
            <a:br>
              <a:rPr lang="en-US" sz="4000" dirty="0"/>
            </a:br>
            <a:r>
              <a:rPr lang="en-US" sz="4000" dirty="0"/>
              <a:t>Driest Month</a:t>
            </a:r>
          </a:p>
        </p:txBody>
      </p:sp>
      <p:cxnSp>
        <p:nvCxnSpPr>
          <p:cNvPr id="8" name="Straight Connector 7">
            <a:extLst>
              <a:ext uri="{FF2B5EF4-FFF2-40B4-BE49-F238E27FC236}">
                <a16:creationId xmlns:a16="http://schemas.microsoft.com/office/drawing/2014/main" id="{4F2F83D4-5FE1-87FA-F8F9-9B940A09BF1E}"/>
              </a:ext>
            </a:extLst>
          </p:cNvPr>
          <p:cNvCxnSpPr>
            <a:cxnSpLocks/>
          </p:cNvCxnSpPr>
          <p:nvPr/>
        </p:nvCxnSpPr>
        <p:spPr>
          <a:xfrm>
            <a:off x="558494" y="1110316"/>
            <a:ext cx="10725901" cy="0"/>
          </a:xfrm>
          <a:prstGeom prst="line">
            <a:avLst/>
          </a:prstGeom>
          <a:ln w="38100"/>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12" name="Text Placeholder 3">
                <a:extLst>
                  <a:ext uri="{FF2B5EF4-FFF2-40B4-BE49-F238E27FC236}">
                    <a16:creationId xmlns:a16="http://schemas.microsoft.com/office/drawing/2014/main" id="{DD16316A-1855-B888-6459-3401C2047033}"/>
                  </a:ext>
                </a:extLst>
              </p:cNvPr>
              <p:cNvSpPr>
                <a:spLocks noGrp="1"/>
              </p:cNvSpPr>
              <p:nvPr>
                <p:ph type="body" sz="half" idx="2"/>
              </p:nvPr>
            </p:nvSpPr>
            <p:spPr>
              <a:xfrm>
                <a:off x="199709" y="1642794"/>
                <a:ext cx="5526836" cy="4480915"/>
              </a:xfrm>
            </p:spPr>
            <p:txBody>
              <a:bodyPr>
                <a:normAutofit/>
              </a:bodyPr>
              <a:lstStyle/>
              <a:p>
                <a:pPr marL="285750" indent="-285750" algn="l">
                  <a:buFont typeface="Arial" panose="020B0604020202020204" pitchFamily="34" charset="0"/>
                  <a:buChar char="•"/>
                </a:pPr>
                <a:r>
                  <a:rPr lang="en-US" sz="2000" dirty="0"/>
                  <a:t>The custom loss functions should perform better when FMC is low</a:t>
                </a:r>
              </a:p>
              <a:p>
                <a:pPr marL="285750" indent="-285750" algn="l">
                  <a:buFont typeface="Arial" panose="020B0604020202020204" pitchFamily="34" charset="0"/>
                  <a:buChar char="•"/>
                </a:pPr>
                <a:r>
                  <a:rPr lang="en-US" sz="2000" dirty="0"/>
                  <a:t>The driest period of data was from October-November 2023 </a:t>
                </a:r>
              </a:p>
              <a:p>
                <a:pPr marL="285750" indent="-285750" algn="l">
                  <a:buFont typeface="Arial" panose="020B0604020202020204" pitchFamily="34" charset="0"/>
                  <a:buChar char="•"/>
                </a:pPr>
                <a:r>
                  <a:rPr lang="en-US" sz="2000" dirty="0"/>
                  <a:t>The same CV scheme and models were used, replicated 10 times</a:t>
                </a:r>
              </a:p>
              <a:p>
                <a:pPr marL="285750" indent="-285750" algn="l">
                  <a:buFont typeface="Arial" panose="020B0604020202020204" pitchFamily="34" charset="0"/>
                  <a:buChar char="•"/>
                </a:pPr>
                <a:r>
                  <a:rPr lang="en-US" sz="2000" dirty="0"/>
                  <a:t>Only 3 loss functions were considered this time: MSE, ROS, and the best performing exponentially weighted loss function </a:t>
                </a:r>
                <a:br>
                  <a:rPr lang="en-US" sz="2000" dirty="0"/>
                </a:br>
                <a:r>
                  <a:rPr lang="en-US" sz="2000" dirty="0"/>
                  <a:t>(</a:t>
                </a:r>
                <a14:m>
                  <m:oMath xmlns:m="http://schemas.openxmlformats.org/officeDocument/2006/math">
                    <m:r>
                      <a:rPr lang="en-US" sz="2000" b="0" i="1" smtClean="0">
                        <a:latin typeface="Cambria Math" panose="02040503050406030204" pitchFamily="18" charset="0"/>
                      </a:rPr>
                      <m:t>𝜔</m:t>
                    </m:r>
                    <m:r>
                      <a:rPr lang="en-US" sz="2000" b="0" i="1" smtClean="0">
                        <a:latin typeface="Cambria Math" panose="02040503050406030204" pitchFamily="18" charset="0"/>
                      </a:rPr>
                      <m:t>=0.0367</m:t>
                    </m:r>
                  </m:oMath>
                </a14:m>
                <a:r>
                  <a:rPr lang="en-US" sz="2000" dirty="0"/>
                  <a:t>)</a:t>
                </a:r>
              </a:p>
              <a:p>
                <a:pPr marL="285750" indent="-285750" algn="l">
                  <a:buFont typeface="Arial" panose="020B0604020202020204" pitchFamily="34" charset="0"/>
                  <a:buChar char="•"/>
                </a:pPr>
                <a:endParaRPr lang="en-US" sz="2000" dirty="0"/>
              </a:p>
            </p:txBody>
          </p:sp>
        </mc:Choice>
        <mc:Fallback>
          <p:sp>
            <p:nvSpPr>
              <p:cNvPr id="12" name="Text Placeholder 3">
                <a:extLst>
                  <a:ext uri="{FF2B5EF4-FFF2-40B4-BE49-F238E27FC236}">
                    <a16:creationId xmlns:a16="http://schemas.microsoft.com/office/drawing/2014/main" id="{DD16316A-1855-B888-6459-3401C2047033}"/>
                  </a:ext>
                </a:extLst>
              </p:cNvPr>
              <p:cNvSpPr>
                <a:spLocks noGrp="1" noRot="1" noChangeAspect="1" noMove="1" noResize="1" noEditPoints="1" noAdjustHandles="1" noChangeArrowheads="1" noChangeShapeType="1" noTextEdit="1"/>
              </p:cNvSpPr>
              <p:nvPr>
                <p:ph type="body" sz="half" idx="2"/>
              </p:nvPr>
            </p:nvSpPr>
            <p:spPr>
              <a:xfrm>
                <a:off x="199709" y="1642794"/>
                <a:ext cx="5526836" cy="4480915"/>
              </a:xfrm>
              <a:blipFill>
                <a:blip r:embed="rId2"/>
                <a:stretch>
                  <a:fillRect/>
                </a:stretch>
              </a:blipFill>
            </p:spPr>
            <p:txBody>
              <a:bodyPr/>
              <a:lstStyle/>
              <a:p>
                <a:r>
                  <a:rPr lang="en-US">
                    <a:noFill/>
                  </a:rPr>
                  <a:t> </a:t>
                </a:r>
              </a:p>
            </p:txBody>
          </p:sp>
        </mc:Fallback>
      </mc:AlternateContent>
      <p:pic>
        <p:nvPicPr>
          <p:cNvPr id="4" name="Picture 3" descr="A graph of different colored bars&#10;&#10;Description automatically generated with medium confidence">
            <a:extLst>
              <a:ext uri="{FF2B5EF4-FFF2-40B4-BE49-F238E27FC236}">
                <a16:creationId xmlns:a16="http://schemas.microsoft.com/office/drawing/2014/main" id="{9A31BC19-A03A-AB6D-C639-BC30B8C348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0509" y="4361025"/>
            <a:ext cx="5637674" cy="2349030"/>
          </a:xfrm>
          <a:prstGeom prst="rect">
            <a:avLst/>
          </a:prstGeom>
        </p:spPr>
      </p:pic>
      <p:pic>
        <p:nvPicPr>
          <p:cNvPr id="9" name="Picture 8">
            <a:extLst>
              <a:ext uri="{FF2B5EF4-FFF2-40B4-BE49-F238E27FC236}">
                <a16:creationId xmlns:a16="http://schemas.microsoft.com/office/drawing/2014/main" id="{7F56A4ED-B886-25BD-9FF3-B3AD140C2A41}"/>
              </a:ext>
            </a:extLst>
          </p:cNvPr>
          <p:cNvPicPr>
            <a:picLocks noChangeAspect="1"/>
          </p:cNvPicPr>
          <p:nvPr/>
        </p:nvPicPr>
        <p:blipFill>
          <a:blip r:embed="rId4"/>
          <a:stretch>
            <a:fillRect/>
          </a:stretch>
        </p:blipFill>
        <p:spPr>
          <a:xfrm>
            <a:off x="6143456" y="1250894"/>
            <a:ext cx="5140939" cy="2882769"/>
          </a:xfrm>
          <a:prstGeom prst="rect">
            <a:avLst/>
          </a:prstGeom>
        </p:spPr>
      </p:pic>
      <mc:AlternateContent xmlns:mc="http://schemas.openxmlformats.org/markup-compatibility/2006">
        <mc:Choice xmlns:p14="http://schemas.microsoft.com/office/powerpoint/2010/main" Requires="p14">
          <p:contentPart p14:bwMode="auto" r:id="rId5">
            <p14:nvContentPartPr>
              <p14:cNvPr id="11" name="Ink 10">
                <a:extLst>
                  <a:ext uri="{FF2B5EF4-FFF2-40B4-BE49-F238E27FC236}">
                    <a16:creationId xmlns:a16="http://schemas.microsoft.com/office/drawing/2014/main" id="{2092A889-2648-085C-F103-5EB2033D09C1}"/>
                  </a:ext>
                </a:extLst>
              </p14:cNvPr>
              <p14:cNvContentPartPr/>
              <p14:nvPr/>
            </p14:nvContentPartPr>
            <p14:xfrm>
              <a:off x="6502509" y="3435993"/>
              <a:ext cx="885960" cy="9720"/>
            </p14:xfrm>
          </p:contentPart>
        </mc:Choice>
        <mc:Fallback>
          <p:pic>
            <p:nvPicPr>
              <p:cNvPr id="11" name="Ink 10">
                <a:extLst>
                  <a:ext uri="{FF2B5EF4-FFF2-40B4-BE49-F238E27FC236}">
                    <a16:creationId xmlns:a16="http://schemas.microsoft.com/office/drawing/2014/main" id="{2092A889-2648-085C-F103-5EB2033D09C1}"/>
                  </a:ext>
                </a:extLst>
              </p:cNvPr>
              <p:cNvPicPr/>
              <p:nvPr/>
            </p:nvPicPr>
            <p:blipFill>
              <a:blip r:embed="rId6"/>
              <a:stretch>
                <a:fillRect/>
              </a:stretch>
            </p:blipFill>
            <p:spPr>
              <a:xfrm>
                <a:off x="6448509" y="3327993"/>
                <a:ext cx="99360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3" name="Ink 12">
                <a:extLst>
                  <a:ext uri="{FF2B5EF4-FFF2-40B4-BE49-F238E27FC236}">
                    <a16:creationId xmlns:a16="http://schemas.microsoft.com/office/drawing/2014/main" id="{7248B10B-D3C2-E635-68DA-37FE308548FD}"/>
                  </a:ext>
                </a:extLst>
              </p14:cNvPr>
              <p14:cNvContentPartPr/>
              <p14:nvPr/>
            </p14:nvContentPartPr>
            <p14:xfrm>
              <a:off x="6492789" y="3297393"/>
              <a:ext cx="923040" cy="10080"/>
            </p14:xfrm>
          </p:contentPart>
        </mc:Choice>
        <mc:Fallback>
          <p:pic>
            <p:nvPicPr>
              <p:cNvPr id="13" name="Ink 12">
                <a:extLst>
                  <a:ext uri="{FF2B5EF4-FFF2-40B4-BE49-F238E27FC236}">
                    <a16:creationId xmlns:a16="http://schemas.microsoft.com/office/drawing/2014/main" id="{7248B10B-D3C2-E635-68DA-37FE308548FD}"/>
                  </a:ext>
                </a:extLst>
              </p:cNvPr>
              <p:cNvPicPr/>
              <p:nvPr/>
            </p:nvPicPr>
            <p:blipFill>
              <a:blip r:embed="rId8"/>
              <a:stretch>
                <a:fillRect/>
              </a:stretch>
            </p:blipFill>
            <p:spPr>
              <a:xfrm>
                <a:off x="6439149" y="3189393"/>
                <a:ext cx="1030680" cy="225720"/>
              </a:xfrm>
              <a:prstGeom prst="rect">
                <a:avLst/>
              </a:prstGeom>
            </p:spPr>
          </p:pic>
        </mc:Fallback>
      </mc:AlternateContent>
    </p:spTree>
    <p:extLst>
      <p:ext uri="{BB962C8B-B14F-4D97-AF65-F5344CB8AC3E}">
        <p14:creationId xmlns:p14="http://schemas.microsoft.com/office/powerpoint/2010/main" val="1042912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9AB37-6F14-1491-9F2B-DEE60EA64654}"/>
              </a:ext>
            </a:extLst>
          </p:cNvPr>
          <p:cNvSpPr>
            <a:spLocks noGrp="1"/>
          </p:cNvSpPr>
          <p:nvPr>
            <p:ph type="title"/>
          </p:nvPr>
        </p:nvSpPr>
        <p:spPr>
          <a:xfrm>
            <a:off x="214858" y="54080"/>
            <a:ext cx="11413172" cy="1044609"/>
          </a:xfrm>
        </p:spPr>
        <p:txBody>
          <a:bodyPr>
            <a:noAutofit/>
          </a:bodyPr>
          <a:lstStyle/>
          <a:p>
            <a:r>
              <a:rPr lang="en-US" sz="4000" dirty="0"/>
              <a:t>Results – Main Analysis</a:t>
            </a:r>
          </a:p>
        </p:txBody>
      </p:sp>
      <p:cxnSp>
        <p:nvCxnSpPr>
          <p:cNvPr id="8" name="Straight Connector 7">
            <a:extLst>
              <a:ext uri="{FF2B5EF4-FFF2-40B4-BE49-F238E27FC236}">
                <a16:creationId xmlns:a16="http://schemas.microsoft.com/office/drawing/2014/main" id="{4F2F83D4-5FE1-87FA-F8F9-9B940A09BF1E}"/>
              </a:ext>
            </a:extLst>
          </p:cNvPr>
          <p:cNvCxnSpPr>
            <a:cxnSpLocks/>
          </p:cNvCxnSpPr>
          <p:nvPr/>
        </p:nvCxnSpPr>
        <p:spPr>
          <a:xfrm>
            <a:off x="558494" y="1110316"/>
            <a:ext cx="10725901" cy="0"/>
          </a:xfrm>
          <a:prstGeom prst="line">
            <a:avLst/>
          </a:prstGeom>
          <a:ln w="38100"/>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12" name="Text Placeholder 3">
                <a:extLst>
                  <a:ext uri="{FF2B5EF4-FFF2-40B4-BE49-F238E27FC236}">
                    <a16:creationId xmlns:a16="http://schemas.microsoft.com/office/drawing/2014/main" id="{DD16316A-1855-B888-6459-3401C2047033}"/>
                  </a:ext>
                </a:extLst>
              </p:cNvPr>
              <p:cNvSpPr>
                <a:spLocks noGrp="1"/>
              </p:cNvSpPr>
              <p:nvPr>
                <p:ph type="body" sz="half" idx="2"/>
              </p:nvPr>
            </p:nvSpPr>
            <p:spPr>
              <a:xfrm>
                <a:off x="70400" y="1642793"/>
                <a:ext cx="4104436" cy="4822661"/>
              </a:xfrm>
            </p:spPr>
            <p:txBody>
              <a:bodyPr>
                <a:normAutofit lnSpcReduction="10000"/>
              </a:bodyPr>
              <a:lstStyle/>
              <a:p>
                <a:pPr marL="285750" indent="-285750" algn="l">
                  <a:buFont typeface="Arial" panose="020B0604020202020204" pitchFamily="34" charset="0"/>
                  <a:buChar char="•"/>
                </a:pPr>
                <a:r>
                  <a:rPr lang="en-US" sz="2000" dirty="0"/>
                  <a:t>Custom loss functions led to small, nonzero improvement in ROS predictions</a:t>
                </a:r>
              </a:p>
              <a:p>
                <a:pPr marL="285750" indent="-285750" algn="l">
                  <a:buFont typeface="Arial" panose="020B0604020202020204" pitchFamily="34" charset="0"/>
                  <a:buChar char="•"/>
                </a:pPr>
                <a:r>
                  <a:rPr lang="en-US" sz="2000" dirty="0"/>
                  <a:t>The best custom loss functions were the ROS weighted loss and the exponentially weighted loss with </a:t>
                </a:r>
                <a14:m>
                  <m:oMath xmlns:m="http://schemas.openxmlformats.org/officeDocument/2006/math">
                    <m:r>
                      <a:rPr lang="en-US" sz="2000" b="0" i="1" smtClean="0">
                        <a:latin typeface="Cambria Math" panose="02040503050406030204" pitchFamily="18" charset="0"/>
                      </a:rPr>
                      <m:t>𝜔</m:t>
                    </m:r>
                    <m:r>
                      <a:rPr lang="en-US" sz="2000" b="0" i="1" smtClean="0">
                        <a:latin typeface="Cambria Math" panose="02040503050406030204" pitchFamily="18" charset="0"/>
                      </a:rPr>
                      <m:t>=0.0367</m:t>
                    </m:r>
                  </m:oMath>
                </a14:m>
                <a:endParaRPr lang="en-US" sz="2000" dirty="0"/>
              </a:p>
              <a:p>
                <a:pPr marL="285750" indent="-285750" algn="l">
                  <a:buFont typeface="Arial" panose="020B0604020202020204" pitchFamily="34" charset="0"/>
                  <a:buChar char="•"/>
                </a:pPr>
                <a:r>
                  <a:rPr lang="en-US" sz="2000" dirty="0"/>
                  <a:t>RMSE for ROS predictions improved by about 1%</a:t>
                </a:r>
              </a:p>
              <a:p>
                <a:pPr marL="285750" indent="-285750" algn="l">
                  <a:buFont typeface="Arial" panose="020B0604020202020204" pitchFamily="34" charset="0"/>
                  <a:buChar char="•"/>
                </a:pPr>
                <a:r>
                  <a:rPr lang="en-US" sz="2000" dirty="0"/>
                  <a:t>Paired t-tests were used to analyze the mean difference in ROS </a:t>
                </a:r>
              </a:p>
              <a:p>
                <a:pPr marL="742950" lvl="1" indent="-285750">
                  <a:buFont typeface="Arial" panose="020B0604020202020204" pitchFamily="34" charset="0"/>
                  <a:buChar char="•"/>
                </a:pPr>
                <a:r>
                  <a:rPr lang="en-US" sz="1600" dirty="0"/>
                  <a:t>ROS Weighted: p-value of ~0.005</a:t>
                </a:r>
              </a:p>
              <a:p>
                <a:pPr marL="742950" lvl="1" indent="-285750">
                  <a:buFont typeface="Arial" panose="020B0604020202020204" pitchFamily="34" charset="0"/>
                  <a:buChar char="•"/>
                </a:pPr>
                <a:r>
                  <a:rPr lang="en-US" sz="1600" dirty="0"/>
                  <a:t>Exp Weighted (</a:t>
                </a:r>
                <a14:m>
                  <m:oMath xmlns:m="http://schemas.openxmlformats.org/officeDocument/2006/math">
                    <m:r>
                      <a:rPr lang="en-US" sz="1600" b="0" i="1" smtClean="0">
                        <a:latin typeface="Cambria Math" panose="02040503050406030204" pitchFamily="18" charset="0"/>
                      </a:rPr>
                      <m:t>𝜔</m:t>
                    </m:r>
                    <m:r>
                      <a:rPr lang="en-US" sz="1600" b="0" i="1" smtClean="0">
                        <a:latin typeface="Cambria Math" panose="02040503050406030204" pitchFamily="18" charset="0"/>
                      </a:rPr>
                      <m:t>=0.0367</m:t>
                    </m:r>
                  </m:oMath>
                </a14:m>
                <a:r>
                  <a:rPr lang="en-US" sz="1600" dirty="0"/>
                  <a:t>): p-value of ~0.017</a:t>
                </a:r>
              </a:p>
              <a:p>
                <a:pPr marL="285750" indent="-285750" algn="l">
                  <a:buFont typeface="Arial" panose="020B0604020202020204" pitchFamily="34" charset="0"/>
                  <a:buChar char="•"/>
                </a:pPr>
                <a:endParaRPr lang="en-US" sz="2000" dirty="0"/>
              </a:p>
            </p:txBody>
          </p:sp>
        </mc:Choice>
        <mc:Fallback>
          <p:sp>
            <p:nvSpPr>
              <p:cNvPr id="12" name="Text Placeholder 3">
                <a:extLst>
                  <a:ext uri="{FF2B5EF4-FFF2-40B4-BE49-F238E27FC236}">
                    <a16:creationId xmlns:a16="http://schemas.microsoft.com/office/drawing/2014/main" id="{DD16316A-1855-B888-6459-3401C2047033}"/>
                  </a:ext>
                </a:extLst>
              </p:cNvPr>
              <p:cNvSpPr>
                <a:spLocks noGrp="1" noRot="1" noChangeAspect="1" noMove="1" noResize="1" noEditPoints="1" noAdjustHandles="1" noChangeArrowheads="1" noChangeShapeType="1" noTextEdit="1"/>
              </p:cNvSpPr>
              <p:nvPr>
                <p:ph type="body" sz="half" idx="2"/>
              </p:nvPr>
            </p:nvSpPr>
            <p:spPr>
              <a:xfrm>
                <a:off x="70400" y="1642793"/>
                <a:ext cx="4104436" cy="4822661"/>
              </a:xfrm>
              <a:blipFill>
                <a:blip r:embed="rId2"/>
                <a:stretch>
                  <a:fillRect/>
                </a:stretch>
              </a:blipFill>
            </p:spPr>
            <p:txBody>
              <a:bodyPr/>
              <a:lstStyle/>
              <a:p>
                <a:r>
                  <a:rPr lang="en-US">
                    <a:noFill/>
                  </a:rPr>
                  <a:t> </a:t>
                </a:r>
              </a:p>
            </p:txBody>
          </p:sp>
        </mc:Fallback>
      </mc:AlternateContent>
      <p:pic>
        <p:nvPicPr>
          <p:cNvPr id="5" name="Picture 4" descr="A graph of a number of numbers&#10;&#10;Description automatically generated with medium confidence">
            <a:extLst>
              <a:ext uri="{FF2B5EF4-FFF2-40B4-BE49-F238E27FC236}">
                <a16:creationId xmlns:a16="http://schemas.microsoft.com/office/drawing/2014/main" id="{DDC5DC7C-9B0A-81DB-E323-852BFB245C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4836" y="1904919"/>
            <a:ext cx="7724002" cy="3310287"/>
          </a:xfrm>
          <a:prstGeom prst="rect">
            <a:avLst/>
          </a:prstGeom>
        </p:spPr>
      </p:pic>
    </p:spTree>
    <p:extLst>
      <p:ext uri="{BB962C8B-B14F-4D97-AF65-F5344CB8AC3E}">
        <p14:creationId xmlns:p14="http://schemas.microsoft.com/office/powerpoint/2010/main" val="909878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7ADF0-3E9A-C4EC-9E97-F50509A511D9}"/>
              </a:ext>
            </a:extLst>
          </p:cNvPr>
          <p:cNvSpPr>
            <a:spLocks noGrp="1"/>
          </p:cNvSpPr>
          <p:nvPr>
            <p:ph type="title"/>
          </p:nvPr>
        </p:nvSpPr>
        <p:spPr>
          <a:xfrm>
            <a:off x="274320" y="294640"/>
            <a:ext cx="11369040" cy="904241"/>
          </a:xfrm>
        </p:spPr>
        <p:txBody>
          <a:bodyPr>
            <a:noAutofit/>
          </a:bodyPr>
          <a:lstStyle/>
          <a:p>
            <a:r>
              <a:rPr lang="en-US" sz="4000" dirty="0"/>
              <a:t>Wildfire Rate of Spread</a:t>
            </a:r>
          </a:p>
        </p:txBody>
      </p:sp>
      <p:sp>
        <p:nvSpPr>
          <p:cNvPr id="4" name="Text Placeholder 3">
            <a:extLst>
              <a:ext uri="{FF2B5EF4-FFF2-40B4-BE49-F238E27FC236}">
                <a16:creationId xmlns:a16="http://schemas.microsoft.com/office/drawing/2014/main" id="{F3DC3ADA-7148-68E6-4EFF-7C58F381BCA1}"/>
              </a:ext>
            </a:extLst>
          </p:cNvPr>
          <p:cNvSpPr>
            <a:spLocks noGrp="1"/>
          </p:cNvSpPr>
          <p:nvPr>
            <p:ph type="body" sz="half" idx="2"/>
          </p:nvPr>
        </p:nvSpPr>
        <p:spPr>
          <a:xfrm>
            <a:off x="274320" y="1803399"/>
            <a:ext cx="5055062" cy="4117109"/>
          </a:xfrm>
        </p:spPr>
        <p:txBody>
          <a:bodyPr>
            <a:normAutofit/>
          </a:bodyPr>
          <a:lstStyle/>
          <a:p>
            <a:pPr marL="285750" indent="-285750" algn="l">
              <a:buFont typeface="Arial" panose="020B0604020202020204" pitchFamily="34" charset="0"/>
              <a:buChar char="•"/>
            </a:pPr>
            <a:r>
              <a:rPr lang="en-US" sz="2000" b="1" dirty="0"/>
              <a:t>Rate of Spread</a:t>
            </a:r>
            <a:r>
              <a:rPr lang="en-US" sz="2000" dirty="0"/>
              <a:t> (ROS) is a measure of the speed at which a fire spreads from a point of origin</a:t>
            </a:r>
          </a:p>
          <a:p>
            <a:pPr marL="285750" indent="-285750" algn="l">
              <a:buFont typeface="Arial" panose="020B0604020202020204" pitchFamily="34" charset="0"/>
              <a:buChar char="•"/>
            </a:pPr>
            <a:r>
              <a:rPr lang="en-US" sz="2000" dirty="0"/>
              <a:t>It is one of the primary quantities of interest for wildfire researchers</a:t>
            </a:r>
          </a:p>
          <a:p>
            <a:pPr marL="285750" indent="-285750" algn="l">
              <a:buFont typeface="Arial" panose="020B0604020202020204" pitchFamily="34" charset="0"/>
              <a:buChar char="•"/>
            </a:pPr>
            <a:r>
              <a:rPr lang="en-US" sz="2000" dirty="0"/>
              <a:t>Many environmental factors affect ROS, including weather and physical fuel properties</a:t>
            </a:r>
          </a:p>
        </p:txBody>
      </p:sp>
      <p:cxnSp>
        <p:nvCxnSpPr>
          <p:cNvPr id="11" name="Straight Connector 10">
            <a:extLst>
              <a:ext uri="{FF2B5EF4-FFF2-40B4-BE49-F238E27FC236}">
                <a16:creationId xmlns:a16="http://schemas.microsoft.com/office/drawing/2014/main" id="{57600D2D-03D7-8EBD-81D5-39F2C7E66AD7}"/>
              </a:ext>
            </a:extLst>
          </p:cNvPr>
          <p:cNvCxnSpPr>
            <a:cxnSpLocks/>
          </p:cNvCxnSpPr>
          <p:nvPr/>
        </p:nvCxnSpPr>
        <p:spPr>
          <a:xfrm>
            <a:off x="532615" y="1412240"/>
            <a:ext cx="10725901" cy="0"/>
          </a:xfrm>
          <a:prstGeom prst="line">
            <a:avLst/>
          </a:prstGeom>
          <a:ln w="38100"/>
        </p:spPr>
        <p:style>
          <a:lnRef idx="1">
            <a:schemeClr val="accent4"/>
          </a:lnRef>
          <a:fillRef idx="0">
            <a:schemeClr val="accent4"/>
          </a:fillRef>
          <a:effectRef idx="0">
            <a:schemeClr val="accent4"/>
          </a:effectRef>
          <a:fontRef idx="minor">
            <a:schemeClr val="tx1"/>
          </a:fontRef>
        </p:style>
      </p:cxnSp>
      <p:pic>
        <p:nvPicPr>
          <p:cNvPr id="3074" name="Picture 2">
            <a:extLst>
              <a:ext uri="{FF2B5EF4-FFF2-40B4-BE49-F238E27FC236}">
                <a16:creationId xmlns:a16="http://schemas.microsoft.com/office/drawing/2014/main" id="{4385C4CD-EF24-0117-19AD-746B457C6E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5309" y="1912591"/>
            <a:ext cx="4876800" cy="34004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1ADB8C6-DA20-3258-1F64-3734DA7491FF}"/>
              </a:ext>
            </a:extLst>
          </p:cNvPr>
          <p:cNvSpPr txBox="1"/>
          <p:nvPr/>
        </p:nvSpPr>
        <p:spPr>
          <a:xfrm>
            <a:off x="9215120" y="5366479"/>
            <a:ext cx="2976880" cy="461665"/>
          </a:xfrm>
          <a:prstGeom prst="rect">
            <a:avLst/>
          </a:prstGeom>
          <a:noFill/>
        </p:spPr>
        <p:txBody>
          <a:bodyPr wrap="square" rtlCol="0">
            <a:spAutoFit/>
          </a:bodyPr>
          <a:lstStyle/>
          <a:p>
            <a:r>
              <a:rPr lang="en-US" sz="1200" dirty="0"/>
              <a:t>Controlled Burn in Virginia</a:t>
            </a:r>
          </a:p>
          <a:p>
            <a:r>
              <a:rPr lang="en-US" sz="1200" i="1" dirty="0"/>
              <a:t>Source: National Park Service</a:t>
            </a:r>
          </a:p>
        </p:txBody>
      </p:sp>
    </p:spTree>
    <p:extLst>
      <p:ext uri="{BB962C8B-B14F-4D97-AF65-F5344CB8AC3E}">
        <p14:creationId xmlns:p14="http://schemas.microsoft.com/office/powerpoint/2010/main" val="25858661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9AB37-6F14-1491-9F2B-DEE60EA64654}"/>
              </a:ext>
            </a:extLst>
          </p:cNvPr>
          <p:cNvSpPr>
            <a:spLocks noGrp="1"/>
          </p:cNvSpPr>
          <p:nvPr>
            <p:ph type="title"/>
          </p:nvPr>
        </p:nvSpPr>
        <p:spPr>
          <a:xfrm>
            <a:off x="214858" y="54080"/>
            <a:ext cx="11413172" cy="1044609"/>
          </a:xfrm>
        </p:spPr>
        <p:txBody>
          <a:bodyPr>
            <a:noAutofit/>
          </a:bodyPr>
          <a:lstStyle/>
          <a:p>
            <a:r>
              <a:rPr lang="en-US" sz="4000" dirty="0"/>
              <a:t>Results – Driest Month Analysis</a:t>
            </a:r>
          </a:p>
        </p:txBody>
      </p:sp>
      <p:cxnSp>
        <p:nvCxnSpPr>
          <p:cNvPr id="8" name="Straight Connector 7">
            <a:extLst>
              <a:ext uri="{FF2B5EF4-FFF2-40B4-BE49-F238E27FC236}">
                <a16:creationId xmlns:a16="http://schemas.microsoft.com/office/drawing/2014/main" id="{4F2F83D4-5FE1-87FA-F8F9-9B940A09BF1E}"/>
              </a:ext>
            </a:extLst>
          </p:cNvPr>
          <p:cNvCxnSpPr>
            <a:cxnSpLocks/>
          </p:cNvCxnSpPr>
          <p:nvPr/>
        </p:nvCxnSpPr>
        <p:spPr>
          <a:xfrm>
            <a:off x="558494" y="1110316"/>
            <a:ext cx="10725901" cy="0"/>
          </a:xfrm>
          <a:prstGeom prst="line">
            <a:avLst/>
          </a:prstGeom>
          <a:ln w="38100"/>
        </p:spPr>
        <p:style>
          <a:lnRef idx="1">
            <a:schemeClr val="accent4"/>
          </a:lnRef>
          <a:fillRef idx="0">
            <a:schemeClr val="accent4"/>
          </a:fillRef>
          <a:effectRef idx="0">
            <a:schemeClr val="accent4"/>
          </a:effectRef>
          <a:fontRef idx="minor">
            <a:schemeClr val="tx1"/>
          </a:fontRef>
        </p:style>
      </p:cxnSp>
      <p:sp>
        <p:nvSpPr>
          <p:cNvPr id="12" name="Text Placeholder 3">
            <a:extLst>
              <a:ext uri="{FF2B5EF4-FFF2-40B4-BE49-F238E27FC236}">
                <a16:creationId xmlns:a16="http://schemas.microsoft.com/office/drawing/2014/main" id="{DD16316A-1855-B888-6459-3401C2047033}"/>
              </a:ext>
            </a:extLst>
          </p:cNvPr>
          <p:cNvSpPr>
            <a:spLocks noGrp="1"/>
          </p:cNvSpPr>
          <p:nvPr>
            <p:ph type="body" sz="half" idx="2"/>
          </p:nvPr>
        </p:nvSpPr>
        <p:spPr>
          <a:xfrm>
            <a:off x="214858" y="1642793"/>
            <a:ext cx="6712415" cy="3926734"/>
          </a:xfrm>
        </p:spPr>
        <p:txBody>
          <a:bodyPr>
            <a:normAutofit/>
          </a:bodyPr>
          <a:lstStyle/>
          <a:p>
            <a:pPr marL="285750" indent="-285750" algn="l">
              <a:buFont typeface="Arial" panose="020B0604020202020204" pitchFamily="34" charset="0"/>
              <a:buChar char="•"/>
            </a:pPr>
            <a:r>
              <a:rPr lang="en-US" sz="2000" dirty="0"/>
              <a:t>The improvement in ROS predictions was much greater in the driest month</a:t>
            </a:r>
          </a:p>
          <a:p>
            <a:pPr marL="285750" indent="-285750" algn="l">
              <a:buFont typeface="Arial" panose="020B0604020202020204" pitchFamily="34" charset="0"/>
              <a:buChar char="•"/>
            </a:pPr>
            <a:r>
              <a:rPr lang="en-US" sz="2000" dirty="0"/>
              <a:t>RMSE for ROS predictions improved by </a:t>
            </a:r>
          </a:p>
          <a:p>
            <a:pPr marL="742950" lvl="1" indent="-285750">
              <a:buFont typeface="Arial" panose="020B0604020202020204" pitchFamily="34" charset="0"/>
              <a:buChar char="•"/>
            </a:pPr>
            <a:r>
              <a:rPr lang="en-US" sz="1800" dirty="0"/>
              <a:t>4.7% for the ROS weighted loss </a:t>
            </a:r>
          </a:p>
          <a:p>
            <a:pPr marL="742950" lvl="1" indent="-285750">
              <a:buFont typeface="Arial" panose="020B0604020202020204" pitchFamily="34" charset="0"/>
              <a:buChar char="•"/>
            </a:pPr>
            <a:r>
              <a:rPr lang="en-US" sz="1800" dirty="0"/>
              <a:t>3.4% for Exp. weighted loss</a:t>
            </a:r>
          </a:p>
          <a:p>
            <a:pPr marL="285750" indent="-285750" algn="l">
              <a:buFont typeface="Arial" panose="020B0604020202020204" pitchFamily="34" charset="0"/>
              <a:buChar char="•"/>
            </a:pPr>
            <a:r>
              <a:rPr lang="en-US" sz="2000" dirty="0"/>
              <a:t>Paired t-tests on mean difference in RMSE showed p-values of less than 0.01 for both</a:t>
            </a:r>
          </a:p>
          <a:p>
            <a:pPr marL="285750" indent="-285750" algn="l">
              <a:buFont typeface="Arial" panose="020B0604020202020204" pitchFamily="34" charset="0"/>
              <a:buChar char="•"/>
            </a:pPr>
            <a:endParaRPr lang="en-US" sz="2000" dirty="0"/>
          </a:p>
        </p:txBody>
      </p:sp>
      <mc:AlternateContent xmlns:mc="http://schemas.openxmlformats.org/markup-compatibility/2006">
        <mc:Choice xmlns:a14="http://schemas.microsoft.com/office/drawing/2010/main" Requires="a14">
          <p:graphicFrame>
            <p:nvGraphicFramePr>
              <p:cNvPr id="15" name="Table 14">
                <a:extLst>
                  <a:ext uri="{FF2B5EF4-FFF2-40B4-BE49-F238E27FC236}">
                    <a16:creationId xmlns:a16="http://schemas.microsoft.com/office/drawing/2014/main" id="{139471A6-1B3C-DFB8-2842-8A48DEA9EF35}"/>
                  </a:ext>
                </a:extLst>
              </p:cNvPr>
              <p:cNvGraphicFramePr>
                <a:graphicFrameLocks noGrp="1"/>
              </p:cNvGraphicFramePr>
              <p:nvPr>
                <p:extLst>
                  <p:ext uri="{D42A27DB-BD31-4B8C-83A1-F6EECF244321}">
                    <p14:modId xmlns:p14="http://schemas.microsoft.com/office/powerpoint/2010/main" val="132178090"/>
                  </p:ext>
                </p:extLst>
              </p:nvPr>
            </p:nvGraphicFramePr>
            <p:xfrm>
              <a:off x="7462981" y="1903291"/>
              <a:ext cx="4008582" cy="2710384"/>
            </p:xfrm>
            <a:graphic>
              <a:graphicData uri="http://schemas.openxmlformats.org/drawingml/2006/table">
                <a:tbl>
                  <a:tblPr firstRow="1">
                    <a:tableStyleId>{93296810-A885-4BE3-A3E7-6D5BEEA58F35}</a:tableStyleId>
                  </a:tblPr>
                  <a:tblGrid>
                    <a:gridCol w="1127488">
                      <a:extLst>
                        <a:ext uri="{9D8B030D-6E8A-4147-A177-3AD203B41FA5}">
                          <a16:colId xmlns:a16="http://schemas.microsoft.com/office/drawing/2014/main" val="1672846651"/>
                        </a:ext>
                      </a:extLst>
                    </a:gridCol>
                    <a:gridCol w="995558">
                      <a:extLst>
                        <a:ext uri="{9D8B030D-6E8A-4147-A177-3AD203B41FA5}">
                          <a16:colId xmlns:a16="http://schemas.microsoft.com/office/drawing/2014/main" val="1531467493"/>
                        </a:ext>
                      </a:extLst>
                    </a:gridCol>
                    <a:gridCol w="880509">
                      <a:extLst>
                        <a:ext uri="{9D8B030D-6E8A-4147-A177-3AD203B41FA5}">
                          <a16:colId xmlns:a16="http://schemas.microsoft.com/office/drawing/2014/main" val="440946364"/>
                        </a:ext>
                      </a:extLst>
                    </a:gridCol>
                    <a:gridCol w="1005027">
                      <a:extLst>
                        <a:ext uri="{9D8B030D-6E8A-4147-A177-3AD203B41FA5}">
                          <a16:colId xmlns:a16="http://schemas.microsoft.com/office/drawing/2014/main" val="3392711314"/>
                        </a:ext>
                      </a:extLst>
                    </a:gridCol>
                  </a:tblGrid>
                  <a:tr h="369344">
                    <a:tc>
                      <a:txBody>
                        <a:bodyPr/>
                        <a:lstStyle/>
                        <a:p>
                          <a:r>
                            <a:rPr lang="en-US" b="1" dirty="0"/>
                            <a:t>Loss Function</a:t>
                          </a:r>
                          <a:endParaRPr lang="en-US" dirty="0"/>
                        </a:p>
                      </a:txBody>
                      <a:tcPr anchor="ctr"/>
                    </a:tc>
                    <a:tc>
                      <a:txBody>
                        <a:bodyPr/>
                        <a:lstStyle/>
                        <a:p>
                          <a:r>
                            <a:rPr lang="en-US" b="1" dirty="0"/>
                            <a:t>Mean RMSE</a:t>
                          </a:r>
                          <a:endParaRPr lang="en-US" dirty="0"/>
                        </a:p>
                      </a:txBody>
                      <a:tcPr anchor="ctr"/>
                    </a:tc>
                    <a:tc>
                      <a:txBody>
                        <a:bodyPr/>
                        <a:lstStyle/>
                        <a:p>
                          <a:r>
                            <a:rPr lang="en-US" b="1" dirty="0"/>
                            <a:t>Min</a:t>
                          </a:r>
                          <a:endParaRPr lang="en-US" dirty="0"/>
                        </a:p>
                      </a:txBody>
                      <a:tcPr anchor="ctr"/>
                    </a:tc>
                    <a:tc>
                      <a:txBody>
                        <a:bodyPr/>
                        <a:lstStyle/>
                        <a:p>
                          <a:r>
                            <a:rPr lang="en-US" b="1" dirty="0"/>
                            <a:t>Max</a:t>
                          </a:r>
                          <a:endParaRPr lang="en-US" dirty="0"/>
                        </a:p>
                      </a:txBody>
                      <a:tcPr anchor="ctr"/>
                    </a:tc>
                    <a:extLst>
                      <a:ext uri="{0D108BD9-81ED-4DB2-BD59-A6C34878D82A}">
                        <a16:rowId xmlns:a16="http://schemas.microsoft.com/office/drawing/2014/main" val="3662458738"/>
                      </a:ext>
                    </a:extLst>
                  </a:tr>
                  <a:tr h="767048">
                    <a:tc>
                      <a:txBody>
                        <a:bodyPr/>
                        <a:lstStyle/>
                        <a:p>
                          <a:r>
                            <a:rPr lang="en-US" sz="1500" dirty="0"/>
                            <a:t>MSE</a:t>
                          </a:r>
                        </a:p>
                      </a:txBody>
                      <a:tcPr marL="73804" marR="73804" marT="36902" marB="36902" anchor="ctr"/>
                    </a:tc>
                    <a:tc>
                      <a:txBody>
                        <a:bodyPr/>
                        <a:lstStyle/>
                        <a:p>
                          <a:r>
                            <a:rPr lang="en-US" sz="1500" dirty="0"/>
                            <a:t>5.862e-3</a:t>
                          </a:r>
                        </a:p>
                      </a:txBody>
                      <a:tcPr marL="73804" marR="73804" marT="36902" marB="36902" anchor="ctr"/>
                    </a:tc>
                    <a:tc>
                      <a:txBody>
                        <a:bodyPr/>
                        <a:lstStyle/>
                        <a:p>
                          <a:r>
                            <a:rPr lang="en-US" sz="1500" dirty="0"/>
                            <a:t>4.091e-3</a:t>
                          </a:r>
                        </a:p>
                      </a:txBody>
                      <a:tcPr marL="73804" marR="73804" marT="36902" marB="36902" anchor="ctr"/>
                    </a:tc>
                    <a:tc>
                      <a:txBody>
                        <a:bodyPr/>
                        <a:lstStyle/>
                        <a:p>
                          <a:r>
                            <a:rPr lang="en-US" sz="1500" dirty="0"/>
                            <a:t>8.082e-3</a:t>
                          </a:r>
                        </a:p>
                      </a:txBody>
                      <a:tcPr marL="73804" marR="73804" marT="36902" marB="36902" anchor="ctr"/>
                    </a:tc>
                    <a:extLst>
                      <a:ext uri="{0D108BD9-81ED-4DB2-BD59-A6C34878D82A}">
                        <a16:rowId xmlns:a16="http://schemas.microsoft.com/office/drawing/2014/main" val="2336473219"/>
                      </a:ext>
                    </a:extLst>
                  </a:tr>
                  <a:tr h="767048">
                    <a:tc>
                      <a:txBody>
                        <a:bodyPr/>
                        <a:lstStyle/>
                        <a:p>
                          <a:pPr/>
                          <a14:m>
                            <m:oMathPara xmlns:m="http://schemas.openxmlformats.org/officeDocument/2006/math">
                              <m:oMathParaPr>
                                <m:jc m:val="left"/>
                              </m:oMathParaPr>
                              <m:oMath xmlns:m="http://schemas.openxmlformats.org/officeDocument/2006/math">
                                <m:r>
                                  <m:rPr>
                                    <m:sty m:val="p"/>
                                  </m:rPr>
                                  <a:rPr lang="en-US" sz="1500" b="0" i="1" smtClean="0">
                                    <a:latin typeface="Cambria Math" panose="02040503050406030204" pitchFamily="18" charset="0"/>
                                  </a:rPr>
                                  <m:t>e</m:t>
                                </m:r>
                                <m:r>
                                  <m:rPr>
                                    <m:sty m:val="p"/>
                                  </m:rPr>
                                  <a:rPr lang="en-US" sz="1500" b="0" i="0" smtClean="0">
                                    <a:latin typeface="Cambria Math" panose="02040503050406030204" pitchFamily="18" charset="0"/>
                                  </a:rPr>
                                  <m:t>xp</m:t>
                                </m:r>
                                <m:r>
                                  <a:rPr lang="en-US" sz="1500" b="0" i="0" smtClean="0">
                                    <a:latin typeface="Cambria Math" panose="02040503050406030204" pitchFamily="18" charset="0"/>
                                  </a:rPr>
                                  <m:t>_0.0367</m:t>
                                </m:r>
                              </m:oMath>
                            </m:oMathPara>
                          </a14:m>
                          <a:endParaRPr lang="en-US" sz="1500" i="0" dirty="0"/>
                        </a:p>
                      </a:txBody>
                      <a:tcPr marL="73804" marR="73804" marT="36902" marB="36902" anchor="ctr"/>
                    </a:tc>
                    <a:tc>
                      <a:txBody>
                        <a:bodyPr/>
                        <a:lstStyle/>
                        <a:p>
                          <a:r>
                            <a:rPr lang="en-US" sz="1500" dirty="0"/>
                            <a:t>5.665e-3</a:t>
                          </a:r>
                        </a:p>
                      </a:txBody>
                      <a:tcPr marL="73804" marR="73804" marT="36902" marB="36902" anchor="ctr"/>
                    </a:tc>
                    <a:tc>
                      <a:txBody>
                        <a:bodyPr/>
                        <a:lstStyle/>
                        <a:p>
                          <a:r>
                            <a:rPr lang="en-US" sz="1500" dirty="0"/>
                            <a:t>3.913e-3</a:t>
                          </a:r>
                        </a:p>
                      </a:txBody>
                      <a:tcPr marL="73804" marR="73804" marT="36902" marB="36902" anchor="ctr"/>
                    </a:tc>
                    <a:tc>
                      <a:txBody>
                        <a:bodyPr/>
                        <a:lstStyle/>
                        <a:p>
                          <a:r>
                            <a:rPr lang="en-US" sz="1500" dirty="0"/>
                            <a:t>7.539e-3</a:t>
                          </a:r>
                        </a:p>
                      </a:txBody>
                      <a:tcPr marL="73804" marR="73804" marT="36902" marB="36902" anchor="ctr"/>
                    </a:tc>
                    <a:extLst>
                      <a:ext uri="{0D108BD9-81ED-4DB2-BD59-A6C34878D82A}">
                        <a16:rowId xmlns:a16="http://schemas.microsoft.com/office/drawing/2014/main" val="1302981330"/>
                      </a:ext>
                    </a:extLst>
                  </a:tr>
                  <a:tr h="536208">
                    <a:tc>
                      <a:txBody>
                        <a:bodyPr/>
                        <a:lstStyle/>
                        <a:p>
                          <a:r>
                            <a:rPr lang="en-US" sz="1500" dirty="0"/>
                            <a:t>ROS</a:t>
                          </a:r>
                        </a:p>
                      </a:txBody>
                      <a:tcPr marL="73804" marR="73804" marT="36902" marB="36902" anchor="ctr"/>
                    </a:tc>
                    <a:tc>
                      <a:txBody>
                        <a:bodyPr/>
                        <a:lstStyle/>
                        <a:p>
                          <a:r>
                            <a:rPr lang="en-US" sz="1500" dirty="0"/>
                            <a:t>5.586e-3</a:t>
                          </a:r>
                        </a:p>
                      </a:txBody>
                      <a:tcPr marL="73804" marR="73804" marT="36902" marB="36902" anchor="ctr"/>
                    </a:tc>
                    <a:tc>
                      <a:txBody>
                        <a:bodyPr/>
                        <a:lstStyle/>
                        <a:p>
                          <a:r>
                            <a:rPr lang="en-US" sz="1500" dirty="0"/>
                            <a:t>3.886e-3</a:t>
                          </a:r>
                        </a:p>
                      </a:txBody>
                      <a:tcPr marL="73804" marR="73804" marT="36902" marB="36902" anchor="ctr"/>
                    </a:tc>
                    <a:tc>
                      <a:txBody>
                        <a:bodyPr/>
                        <a:lstStyle/>
                        <a:p>
                          <a:r>
                            <a:rPr lang="en-US" sz="1500" dirty="0"/>
                            <a:t>7.401e-3</a:t>
                          </a:r>
                        </a:p>
                      </a:txBody>
                      <a:tcPr marL="73804" marR="73804" marT="36902" marB="36902" anchor="ctr"/>
                    </a:tc>
                    <a:extLst>
                      <a:ext uri="{0D108BD9-81ED-4DB2-BD59-A6C34878D82A}">
                        <a16:rowId xmlns:a16="http://schemas.microsoft.com/office/drawing/2014/main" val="1588425403"/>
                      </a:ext>
                    </a:extLst>
                  </a:tr>
                </a:tbl>
              </a:graphicData>
            </a:graphic>
          </p:graphicFrame>
        </mc:Choice>
        <mc:Fallback>
          <p:graphicFrame>
            <p:nvGraphicFramePr>
              <p:cNvPr id="15" name="Table 14">
                <a:extLst>
                  <a:ext uri="{FF2B5EF4-FFF2-40B4-BE49-F238E27FC236}">
                    <a16:creationId xmlns:a16="http://schemas.microsoft.com/office/drawing/2014/main" id="{139471A6-1B3C-DFB8-2842-8A48DEA9EF35}"/>
                  </a:ext>
                </a:extLst>
              </p:cNvPr>
              <p:cNvGraphicFramePr>
                <a:graphicFrameLocks noGrp="1"/>
              </p:cNvGraphicFramePr>
              <p:nvPr>
                <p:extLst>
                  <p:ext uri="{D42A27DB-BD31-4B8C-83A1-F6EECF244321}">
                    <p14:modId xmlns:p14="http://schemas.microsoft.com/office/powerpoint/2010/main" val="132178090"/>
                  </p:ext>
                </p:extLst>
              </p:nvPr>
            </p:nvGraphicFramePr>
            <p:xfrm>
              <a:off x="7462981" y="1903291"/>
              <a:ext cx="4008582" cy="2710384"/>
            </p:xfrm>
            <a:graphic>
              <a:graphicData uri="http://schemas.openxmlformats.org/drawingml/2006/table">
                <a:tbl>
                  <a:tblPr firstRow="1">
                    <a:tableStyleId>{93296810-A885-4BE3-A3E7-6D5BEEA58F35}</a:tableStyleId>
                  </a:tblPr>
                  <a:tblGrid>
                    <a:gridCol w="1127488">
                      <a:extLst>
                        <a:ext uri="{9D8B030D-6E8A-4147-A177-3AD203B41FA5}">
                          <a16:colId xmlns:a16="http://schemas.microsoft.com/office/drawing/2014/main" val="1672846651"/>
                        </a:ext>
                      </a:extLst>
                    </a:gridCol>
                    <a:gridCol w="995558">
                      <a:extLst>
                        <a:ext uri="{9D8B030D-6E8A-4147-A177-3AD203B41FA5}">
                          <a16:colId xmlns:a16="http://schemas.microsoft.com/office/drawing/2014/main" val="1531467493"/>
                        </a:ext>
                      </a:extLst>
                    </a:gridCol>
                    <a:gridCol w="880509">
                      <a:extLst>
                        <a:ext uri="{9D8B030D-6E8A-4147-A177-3AD203B41FA5}">
                          <a16:colId xmlns:a16="http://schemas.microsoft.com/office/drawing/2014/main" val="440946364"/>
                        </a:ext>
                      </a:extLst>
                    </a:gridCol>
                    <a:gridCol w="1005027">
                      <a:extLst>
                        <a:ext uri="{9D8B030D-6E8A-4147-A177-3AD203B41FA5}">
                          <a16:colId xmlns:a16="http://schemas.microsoft.com/office/drawing/2014/main" val="3392711314"/>
                        </a:ext>
                      </a:extLst>
                    </a:gridCol>
                  </a:tblGrid>
                  <a:tr h="640080">
                    <a:tc>
                      <a:txBody>
                        <a:bodyPr/>
                        <a:lstStyle/>
                        <a:p>
                          <a:r>
                            <a:rPr lang="en-US" b="1" dirty="0"/>
                            <a:t>Loss Function</a:t>
                          </a:r>
                          <a:endParaRPr lang="en-US" dirty="0"/>
                        </a:p>
                      </a:txBody>
                      <a:tcPr anchor="ctr"/>
                    </a:tc>
                    <a:tc>
                      <a:txBody>
                        <a:bodyPr/>
                        <a:lstStyle/>
                        <a:p>
                          <a:r>
                            <a:rPr lang="en-US" b="1" dirty="0"/>
                            <a:t>Mean RMSE</a:t>
                          </a:r>
                          <a:endParaRPr lang="en-US" dirty="0"/>
                        </a:p>
                      </a:txBody>
                      <a:tcPr anchor="ctr"/>
                    </a:tc>
                    <a:tc>
                      <a:txBody>
                        <a:bodyPr/>
                        <a:lstStyle/>
                        <a:p>
                          <a:r>
                            <a:rPr lang="en-US" b="1" dirty="0"/>
                            <a:t>Min</a:t>
                          </a:r>
                          <a:endParaRPr lang="en-US" dirty="0"/>
                        </a:p>
                      </a:txBody>
                      <a:tcPr anchor="ctr"/>
                    </a:tc>
                    <a:tc>
                      <a:txBody>
                        <a:bodyPr/>
                        <a:lstStyle/>
                        <a:p>
                          <a:r>
                            <a:rPr lang="en-US" b="1" dirty="0"/>
                            <a:t>Max</a:t>
                          </a:r>
                          <a:endParaRPr lang="en-US" dirty="0"/>
                        </a:p>
                      </a:txBody>
                      <a:tcPr anchor="ctr"/>
                    </a:tc>
                    <a:extLst>
                      <a:ext uri="{0D108BD9-81ED-4DB2-BD59-A6C34878D82A}">
                        <a16:rowId xmlns:a16="http://schemas.microsoft.com/office/drawing/2014/main" val="3662458738"/>
                      </a:ext>
                    </a:extLst>
                  </a:tr>
                  <a:tr h="767048">
                    <a:tc>
                      <a:txBody>
                        <a:bodyPr/>
                        <a:lstStyle/>
                        <a:p>
                          <a:r>
                            <a:rPr lang="en-US" sz="1500" dirty="0"/>
                            <a:t>MSE</a:t>
                          </a:r>
                        </a:p>
                      </a:txBody>
                      <a:tcPr marL="73804" marR="73804" marT="36902" marB="36902" anchor="ctr"/>
                    </a:tc>
                    <a:tc>
                      <a:txBody>
                        <a:bodyPr/>
                        <a:lstStyle/>
                        <a:p>
                          <a:r>
                            <a:rPr lang="en-US" sz="1500" dirty="0"/>
                            <a:t>5.862e-3</a:t>
                          </a:r>
                        </a:p>
                      </a:txBody>
                      <a:tcPr marL="73804" marR="73804" marT="36902" marB="36902" anchor="ctr"/>
                    </a:tc>
                    <a:tc>
                      <a:txBody>
                        <a:bodyPr/>
                        <a:lstStyle/>
                        <a:p>
                          <a:r>
                            <a:rPr lang="en-US" sz="1500" dirty="0"/>
                            <a:t>4.091e-3</a:t>
                          </a:r>
                        </a:p>
                      </a:txBody>
                      <a:tcPr marL="73804" marR="73804" marT="36902" marB="36902" anchor="ctr"/>
                    </a:tc>
                    <a:tc>
                      <a:txBody>
                        <a:bodyPr/>
                        <a:lstStyle/>
                        <a:p>
                          <a:r>
                            <a:rPr lang="en-US" sz="1500" dirty="0"/>
                            <a:t>8.082e-3</a:t>
                          </a:r>
                        </a:p>
                      </a:txBody>
                      <a:tcPr marL="73804" marR="73804" marT="36902" marB="36902" anchor="ctr"/>
                    </a:tc>
                    <a:extLst>
                      <a:ext uri="{0D108BD9-81ED-4DB2-BD59-A6C34878D82A}">
                        <a16:rowId xmlns:a16="http://schemas.microsoft.com/office/drawing/2014/main" val="2336473219"/>
                      </a:ext>
                    </a:extLst>
                  </a:tr>
                  <a:tr h="767048">
                    <a:tc>
                      <a:txBody>
                        <a:bodyPr/>
                        <a:lstStyle/>
                        <a:p>
                          <a:endParaRPr lang="en-US"/>
                        </a:p>
                      </a:txBody>
                      <a:tcPr marL="73804" marR="73804" marT="36902" marB="36902" anchor="ctr">
                        <a:blipFill>
                          <a:blip r:embed="rId2"/>
                          <a:stretch>
                            <a:fillRect l="-541" t="-187302" r="-257838" b="-71429"/>
                          </a:stretch>
                        </a:blipFill>
                      </a:tcPr>
                    </a:tc>
                    <a:tc>
                      <a:txBody>
                        <a:bodyPr/>
                        <a:lstStyle/>
                        <a:p>
                          <a:r>
                            <a:rPr lang="en-US" sz="1500" dirty="0"/>
                            <a:t>5.665e-3</a:t>
                          </a:r>
                        </a:p>
                      </a:txBody>
                      <a:tcPr marL="73804" marR="73804" marT="36902" marB="36902" anchor="ctr"/>
                    </a:tc>
                    <a:tc>
                      <a:txBody>
                        <a:bodyPr/>
                        <a:lstStyle/>
                        <a:p>
                          <a:r>
                            <a:rPr lang="en-US" sz="1500" dirty="0"/>
                            <a:t>3.913e-3</a:t>
                          </a:r>
                        </a:p>
                      </a:txBody>
                      <a:tcPr marL="73804" marR="73804" marT="36902" marB="36902" anchor="ctr"/>
                    </a:tc>
                    <a:tc>
                      <a:txBody>
                        <a:bodyPr/>
                        <a:lstStyle/>
                        <a:p>
                          <a:r>
                            <a:rPr lang="en-US" sz="1500" dirty="0"/>
                            <a:t>7.539e-3</a:t>
                          </a:r>
                        </a:p>
                      </a:txBody>
                      <a:tcPr marL="73804" marR="73804" marT="36902" marB="36902" anchor="ctr"/>
                    </a:tc>
                    <a:extLst>
                      <a:ext uri="{0D108BD9-81ED-4DB2-BD59-A6C34878D82A}">
                        <a16:rowId xmlns:a16="http://schemas.microsoft.com/office/drawing/2014/main" val="1302981330"/>
                      </a:ext>
                    </a:extLst>
                  </a:tr>
                  <a:tr h="536208">
                    <a:tc>
                      <a:txBody>
                        <a:bodyPr/>
                        <a:lstStyle/>
                        <a:p>
                          <a:r>
                            <a:rPr lang="en-US" sz="1500" dirty="0"/>
                            <a:t>ROS</a:t>
                          </a:r>
                        </a:p>
                      </a:txBody>
                      <a:tcPr marL="73804" marR="73804" marT="36902" marB="36902" anchor="ctr"/>
                    </a:tc>
                    <a:tc>
                      <a:txBody>
                        <a:bodyPr/>
                        <a:lstStyle/>
                        <a:p>
                          <a:r>
                            <a:rPr lang="en-US" sz="1500" dirty="0"/>
                            <a:t>5.586e-3</a:t>
                          </a:r>
                        </a:p>
                      </a:txBody>
                      <a:tcPr marL="73804" marR="73804" marT="36902" marB="36902" anchor="ctr"/>
                    </a:tc>
                    <a:tc>
                      <a:txBody>
                        <a:bodyPr/>
                        <a:lstStyle/>
                        <a:p>
                          <a:r>
                            <a:rPr lang="en-US" sz="1500" dirty="0"/>
                            <a:t>3.886e-3</a:t>
                          </a:r>
                        </a:p>
                      </a:txBody>
                      <a:tcPr marL="73804" marR="73804" marT="36902" marB="36902" anchor="ctr"/>
                    </a:tc>
                    <a:tc>
                      <a:txBody>
                        <a:bodyPr/>
                        <a:lstStyle/>
                        <a:p>
                          <a:r>
                            <a:rPr lang="en-US" sz="1500" dirty="0"/>
                            <a:t>7.401e-3</a:t>
                          </a:r>
                        </a:p>
                      </a:txBody>
                      <a:tcPr marL="73804" marR="73804" marT="36902" marB="36902" anchor="ctr"/>
                    </a:tc>
                    <a:extLst>
                      <a:ext uri="{0D108BD9-81ED-4DB2-BD59-A6C34878D82A}">
                        <a16:rowId xmlns:a16="http://schemas.microsoft.com/office/drawing/2014/main" val="1588425403"/>
                      </a:ext>
                    </a:extLst>
                  </a:tr>
                </a:tbl>
              </a:graphicData>
            </a:graphic>
          </p:graphicFrame>
        </mc:Fallback>
      </mc:AlternateContent>
    </p:spTree>
    <p:extLst>
      <p:ext uri="{BB962C8B-B14F-4D97-AF65-F5344CB8AC3E}">
        <p14:creationId xmlns:p14="http://schemas.microsoft.com/office/powerpoint/2010/main" val="30004955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9AB37-6F14-1491-9F2B-DEE60EA64654}"/>
              </a:ext>
            </a:extLst>
          </p:cNvPr>
          <p:cNvSpPr>
            <a:spLocks noGrp="1"/>
          </p:cNvSpPr>
          <p:nvPr>
            <p:ph type="title"/>
          </p:nvPr>
        </p:nvSpPr>
        <p:spPr>
          <a:xfrm>
            <a:off x="214858" y="54080"/>
            <a:ext cx="11413172" cy="1044609"/>
          </a:xfrm>
        </p:spPr>
        <p:txBody>
          <a:bodyPr>
            <a:noAutofit/>
          </a:bodyPr>
          <a:lstStyle/>
          <a:p>
            <a:r>
              <a:rPr lang="en-US" sz="4000" dirty="0"/>
              <a:t>Discussion &amp; Conclusions</a:t>
            </a:r>
          </a:p>
        </p:txBody>
      </p:sp>
      <p:cxnSp>
        <p:nvCxnSpPr>
          <p:cNvPr id="8" name="Straight Connector 7">
            <a:extLst>
              <a:ext uri="{FF2B5EF4-FFF2-40B4-BE49-F238E27FC236}">
                <a16:creationId xmlns:a16="http://schemas.microsoft.com/office/drawing/2014/main" id="{4F2F83D4-5FE1-87FA-F8F9-9B940A09BF1E}"/>
              </a:ext>
            </a:extLst>
          </p:cNvPr>
          <p:cNvCxnSpPr>
            <a:cxnSpLocks/>
          </p:cNvCxnSpPr>
          <p:nvPr/>
        </p:nvCxnSpPr>
        <p:spPr>
          <a:xfrm>
            <a:off x="558494" y="1110316"/>
            <a:ext cx="10725901" cy="0"/>
          </a:xfrm>
          <a:prstGeom prst="line">
            <a:avLst/>
          </a:prstGeom>
          <a:ln w="38100"/>
        </p:spPr>
        <p:style>
          <a:lnRef idx="1">
            <a:schemeClr val="accent4"/>
          </a:lnRef>
          <a:fillRef idx="0">
            <a:schemeClr val="accent4"/>
          </a:fillRef>
          <a:effectRef idx="0">
            <a:schemeClr val="accent4"/>
          </a:effectRef>
          <a:fontRef idx="minor">
            <a:schemeClr val="tx1"/>
          </a:fontRef>
        </p:style>
      </p:cxnSp>
      <p:sp>
        <p:nvSpPr>
          <p:cNvPr id="12" name="Text Placeholder 3">
            <a:extLst>
              <a:ext uri="{FF2B5EF4-FFF2-40B4-BE49-F238E27FC236}">
                <a16:creationId xmlns:a16="http://schemas.microsoft.com/office/drawing/2014/main" id="{DD16316A-1855-B888-6459-3401C2047033}"/>
              </a:ext>
            </a:extLst>
          </p:cNvPr>
          <p:cNvSpPr>
            <a:spLocks noGrp="1"/>
          </p:cNvSpPr>
          <p:nvPr>
            <p:ph type="body" sz="half" idx="2"/>
          </p:nvPr>
        </p:nvSpPr>
        <p:spPr>
          <a:xfrm>
            <a:off x="199708" y="1642794"/>
            <a:ext cx="11084687" cy="3889787"/>
          </a:xfrm>
        </p:spPr>
        <p:txBody>
          <a:bodyPr>
            <a:normAutofit/>
          </a:bodyPr>
          <a:lstStyle/>
          <a:p>
            <a:pPr marL="285750" indent="-285750" algn="l">
              <a:buFont typeface="Arial" panose="020B0604020202020204" pitchFamily="34" charset="0"/>
              <a:buChar char="•"/>
            </a:pPr>
            <a:r>
              <a:rPr lang="en-US" sz="2000" dirty="0"/>
              <a:t>This analysis showed promising signs that custom loss functions can improve ROS predictions</a:t>
            </a:r>
          </a:p>
          <a:p>
            <a:pPr marL="285750" indent="-285750" algn="l">
              <a:buFont typeface="Arial" panose="020B0604020202020204" pitchFamily="34" charset="0"/>
              <a:buChar char="•"/>
            </a:pPr>
            <a:r>
              <a:rPr lang="en-US" sz="2000" dirty="0"/>
              <a:t>Custom loss functions showed the biggest improvement for the driest times when ROS was the highest</a:t>
            </a:r>
          </a:p>
          <a:p>
            <a:pPr marL="285750" indent="-285750" algn="l">
              <a:buFont typeface="Arial" panose="020B0604020202020204" pitchFamily="34" charset="0"/>
              <a:buChar char="•"/>
            </a:pPr>
            <a:r>
              <a:rPr lang="en-US" sz="2000" dirty="0"/>
              <a:t>It is relatively easy to apply the custom loss functions into ML models of FMC, so we plan on doing this in the future for recursive FMC models and real wildfire simulations</a:t>
            </a:r>
          </a:p>
          <a:p>
            <a:pPr marL="285750" indent="-285750" algn="l">
              <a:buFont typeface="Arial" panose="020B0604020202020204" pitchFamily="34" charset="0"/>
              <a:buChar char="•"/>
            </a:pPr>
            <a:endParaRPr lang="en-US" sz="2000" dirty="0"/>
          </a:p>
        </p:txBody>
      </p:sp>
      <mc:AlternateContent xmlns:mc="http://schemas.openxmlformats.org/markup-compatibility/2006">
        <mc:Choice xmlns:a14="http://schemas.microsoft.com/office/drawing/2010/main" Requires="a14">
          <p:graphicFrame>
            <p:nvGraphicFramePr>
              <p:cNvPr id="3" name="Table 2">
                <a:extLst>
                  <a:ext uri="{FF2B5EF4-FFF2-40B4-BE49-F238E27FC236}">
                    <a16:creationId xmlns:a16="http://schemas.microsoft.com/office/drawing/2014/main" id="{7ECEDD77-88A2-D26B-42E5-5375DDF658C5}"/>
                  </a:ext>
                </a:extLst>
              </p:cNvPr>
              <p:cNvGraphicFramePr>
                <a:graphicFrameLocks noGrp="1"/>
              </p:cNvGraphicFramePr>
              <p:nvPr>
                <p:extLst>
                  <p:ext uri="{D42A27DB-BD31-4B8C-83A1-F6EECF244321}">
                    <p14:modId xmlns:p14="http://schemas.microsoft.com/office/powerpoint/2010/main" val="128633274"/>
                  </p:ext>
                </p:extLst>
              </p:nvPr>
            </p:nvGraphicFramePr>
            <p:xfrm>
              <a:off x="7432661" y="3819025"/>
              <a:ext cx="4008582" cy="2710384"/>
            </p:xfrm>
            <a:graphic>
              <a:graphicData uri="http://schemas.openxmlformats.org/drawingml/2006/table">
                <a:tbl>
                  <a:tblPr firstRow="1">
                    <a:tableStyleId>{93296810-A885-4BE3-A3E7-6D5BEEA58F35}</a:tableStyleId>
                  </a:tblPr>
                  <a:tblGrid>
                    <a:gridCol w="1127488">
                      <a:extLst>
                        <a:ext uri="{9D8B030D-6E8A-4147-A177-3AD203B41FA5}">
                          <a16:colId xmlns:a16="http://schemas.microsoft.com/office/drawing/2014/main" val="1672846651"/>
                        </a:ext>
                      </a:extLst>
                    </a:gridCol>
                    <a:gridCol w="995558">
                      <a:extLst>
                        <a:ext uri="{9D8B030D-6E8A-4147-A177-3AD203B41FA5}">
                          <a16:colId xmlns:a16="http://schemas.microsoft.com/office/drawing/2014/main" val="1531467493"/>
                        </a:ext>
                      </a:extLst>
                    </a:gridCol>
                    <a:gridCol w="880509">
                      <a:extLst>
                        <a:ext uri="{9D8B030D-6E8A-4147-A177-3AD203B41FA5}">
                          <a16:colId xmlns:a16="http://schemas.microsoft.com/office/drawing/2014/main" val="440946364"/>
                        </a:ext>
                      </a:extLst>
                    </a:gridCol>
                    <a:gridCol w="1005027">
                      <a:extLst>
                        <a:ext uri="{9D8B030D-6E8A-4147-A177-3AD203B41FA5}">
                          <a16:colId xmlns:a16="http://schemas.microsoft.com/office/drawing/2014/main" val="3392711314"/>
                        </a:ext>
                      </a:extLst>
                    </a:gridCol>
                  </a:tblGrid>
                  <a:tr h="369344">
                    <a:tc>
                      <a:txBody>
                        <a:bodyPr/>
                        <a:lstStyle/>
                        <a:p>
                          <a:r>
                            <a:rPr lang="en-US" b="1" dirty="0"/>
                            <a:t>Loss Function</a:t>
                          </a:r>
                          <a:endParaRPr lang="en-US" dirty="0"/>
                        </a:p>
                      </a:txBody>
                      <a:tcPr anchor="ctr"/>
                    </a:tc>
                    <a:tc>
                      <a:txBody>
                        <a:bodyPr/>
                        <a:lstStyle/>
                        <a:p>
                          <a:r>
                            <a:rPr lang="en-US" b="1" dirty="0"/>
                            <a:t>Mean RMSE</a:t>
                          </a:r>
                          <a:endParaRPr lang="en-US" dirty="0"/>
                        </a:p>
                      </a:txBody>
                      <a:tcPr anchor="ctr"/>
                    </a:tc>
                    <a:tc>
                      <a:txBody>
                        <a:bodyPr/>
                        <a:lstStyle/>
                        <a:p>
                          <a:r>
                            <a:rPr lang="en-US" b="1" dirty="0"/>
                            <a:t>Min</a:t>
                          </a:r>
                          <a:endParaRPr lang="en-US" dirty="0"/>
                        </a:p>
                      </a:txBody>
                      <a:tcPr anchor="ctr"/>
                    </a:tc>
                    <a:tc>
                      <a:txBody>
                        <a:bodyPr/>
                        <a:lstStyle/>
                        <a:p>
                          <a:r>
                            <a:rPr lang="en-US" b="1" dirty="0"/>
                            <a:t>Max</a:t>
                          </a:r>
                          <a:endParaRPr lang="en-US" dirty="0"/>
                        </a:p>
                      </a:txBody>
                      <a:tcPr anchor="ctr"/>
                    </a:tc>
                    <a:extLst>
                      <a:ext uri="{0D108BD9-81ED-4DB2-BD59-A6C34878D82A}">
                        <a16:rowId xmlns:a16="http://schemas.microsoft.com/office/drawing/2014/main" val="3662458738"/>
                      </a:ext>
                    </a:extLst>
                  </a:tr>
                  <a:tr h="767048">
                    <a:tc>
                      <a:txBody>
                        <a:bodyPr/>
                        <a:lstStyle/>
                        <a:p>
                          <a:r>
                            <a:rPr lang="en-US" sz="1500" dirty="0"/>
                            <a:t>MSE</a:t>
                          </a:r>
                        </a:p>
                      </a:txBody>
                      <a:tcPr marL="73804" marR="73804" marT="36902" marB="36902" anchor="ctr"/>
                    </a:tc>
                    <a:tc>
                      <a:txBody>
                        <a:bodyPr/>
                        <a:lstStyle/>
                        <a:p>
                          <a:r>
                            <a:rPr lang="en-US" sz="1500" dirty="0"/>
                            <a:t>5.862e-3</a:t>
                          </a:r>
                        </a:p>
                      </a:txBody>
                      <a:tcPr marL="73804" marR="73804" marT="36902" marB="36902" anchor="ctr"/>
                    </a:tc>
                    <a:tc>
                      <a:txBody>
                        <a:bodyPr/>
                        <a:lstStyle/>
                        <a:p>
                          <a:r>
                            <a:rPr lang="en-US" sz="1500" dirty="0"/>
                            <a:t>4.091e-3</a:t>
                          </a:r>
                        </a:p>
                      </a:txBody>
                      <a:tcPr marL="73804" marR="73804" marT="36902" marB="36902" anchor="ctr"/>
                    </a:tc>
                    <a:tc>
                      <a:txBody>
                        <a:bodyPr/>
                        <a:lstStyle/>
                        <a:p>
                          <a:r>
                            <a:rPr lang="en-US" sz="1500" dirty="0"/>
                            <a:t>8.082e-3</a:t>
                          </a:r>
                        </a:p>
                      </a:txBody>
                      <a:tcPr marL="73804" marR="73804" marT="36902" marB="36902" anchor="ctr"/>
                    </a:tc>
                    <a:extLst>
                      <a:ext uri="{0D108BD9-81ED-4DB2-BD59-A6C34878D82A}">
                        <a16:rowId xmlns:a16="http://schemas.microsoft.com/office/drawing/2014/main" val="2336473219"/>
                      </a:ext>
                    </a:extLst>
                  </a:tr>
                  <a:tr h="767048">
                    <a:tc>
                      <a:txBody>
                        <a:bodyPr/>
                        <a:lstStyle/>
                        <a:p>
                          <a:pPr/>
                          <a14:m>
                            <m:oMathPara xmlns:m="http://schemas.openxmlformats.org/officeDocument/2006/math">
                              <m:oMathParaPr>
                                <m:jc m:val="left"/>
                              </m:oMathParaPr>
                              <m:oMath xmlns:m="http://schemas.openxmlformats.org/officeDocument/2006/math">
                                <m:r>
                                  <m:rPr>
                                    <m:sty m:val="p"/>
                                  </m:rPr>
                                  <a:rPr lang="en-US" sz="1500" b="0" i="1" smtClean="0">
                                    <a:latin typeface="Cambria Math" panose="02040503050406030204" pitchFamily="18" charset="0"/>
                                  </a:rPr>
                                  <m:t>e</m:t>
                                </m:r>
                                <m:r>
                                  <m:rPr>
                                    <m:sty m:val="p"/>
                                  </m:rPr>
                                  <a:rPr lang="en-US" sz="1500" b="0" i="0" smtClean="0">
                                    <a:latin typeface="Cambria Math" panose="02040503050406030204" pitchFamily="18" charset="0"/>
                                  </a:rPr>
                                  <m:t>xp</m:t>
                                </m:r>
                                <m:r>
                                  <a:rPr lang="en-US" sz="1500" b="0" i="0" smtClean="0">
                                    <a:latin typeface="Cambria Math" panose="02040503050406030204" pitchFamily="18" charset="0"/>
                                  </a:rPr>
                                  <m:t>_0.0367</m:t>
                                </m:r>
                              </m:oMath>
                            </m:oMathPara>
                          </a14:m>
                          <a:endParaRPr lang="en-US" sz="1500" i="0" dirty="0"/>
                        </a:p>
                      </a:txBody>
                      <a:tcPr marL="73804" marR="73804" marT="36902" marB="36902" anchor="ctr"/>
                    </a:tc>
                    <a:tc>
                      <a:txBody>
                        <a:bodyPr/>
                        <a:lstStyle/>
                        <a:p>
                          <a:r>
                            <a:rPr lang="en-US" sz="1500" dirty="0"/>
                            <a:t>5.665e-3</a:t>
                          </a:r>
                        </a:p>
                      </a:txBody>
                      <a:tcPr marL="73804" marR="73804" marT="36902" marB="36902" anchor="ctr"/>
                    </a:tc>
                    <a:tc>
                      <a:txBody>
                        <a:bodyPr/>
                        <a:lstStyle/>
                        <a:p>
                          <a:r>
                            <a:rPr lang="en-US" sz="1500" dirty="0"/>
                            <a:t>3.913e-3</a:t>
                          </a:r>
                        </a:p>
                      </a:txBody>
                      <a:tcPr marL="73804" marR="73804" marT="36902" marB="36902" anchor="ctr"/>
                    </a:tc>
                    <a:tc>
                      <a:txBody>
                        <a:bodyPr/>
                        <a:lstStyle/>
                        <a:p>
                          <a:r>
                            <a:rPr lang="en-US" sz="1500" dirty="0"/>
                            <a:t>7.539e-3</a:t>
                          </a:r>
                        </a:p>
                      </a:txBody>
                      <a:tcPr marL="73804" marR="73804" marT="36902" marB="36902" anchor="ctr"/>
                    </a:tc>
                    <a:extLst>
                      <a:ext uri="{0D108BD9-81ED-4DB2-BD59-A6C34878D82A}">
                        <a16:rowId xmlns:a16="http://schemas.microsoft.com/office/drawing/2014/main" val="1302981330"/>
                      </a:ext>
                    </a:extLst>
                  </a:tr>
                  <a:tr h="536208">
                    <a:tc>
                      <a:txBody>
                        <a:bodyPr/>
                        <a:lstStyle/>
                        <a:p>
                          <a:r>
                            <a:rPr lang="en-US" sz="1500" dirty="0"/>
                            <a:t>ROS</a:t>
                          </a:r>
                        </a:p>
                      </a:txBody>
                      <a:tcPr marL="73804" marR="73804" marT="36902" marB="36902" anchor="ctr"/>
                    </a:tc>
                    <a:tc>
                      <a:txBody>
                        <a:bodyPr/>
                        <a:lstStyle/>
                        <a:p>
                          <a:r>
                            <a:rPr lang="en-US" sz="1500" dirty="0"/>
                            <a:t>5.586e-3</a:t>
                          </a:r>
                        </a:p>
                      </a:txBody>
                      <a:tcPr marL="73804" marR="73804" marT="36902" marB="36902" anchor="ctr"/>
                    </a:tc>
                    <a:tc>
                      <a:txBody>
                        <a:bodyPr/>
                        <a:lstStyle/>
                        <a:p>
                          <a:r>
                            <a:rPr lang="en-US" sz="1500" dirty="0"/>
                            <a:t>3.886e-3</a:t>
                          </a:r>
                        </a:p>
                      </a:txBody>
                      <a:tcPr marL="73804" marR="73804" marT="36902" marB="36902" anchor="ctr"/>
                    </a:tc>
                    <a:tc>
                      <a:txBody>
                        <a:bodyPr/>
                        <a:lstStyle/>
                        <a:p>
                          <a:r>
                            <a:rPr lang="en-US" sz="1500" dirty="0"/>
                            <a:t>7.401e-3</a:t>
                          </a:r>
                        </a:p>
                      </a:txBody>
                      <a:tcPr marL="73804" marR="73804" marT="36902" marB="36902" anchor="ctr"/>
                    </a:tc>
                    <a:extLst>
                      <a:ext uri="{0D108BD9-81ED-4DB2-BD59-A6C34878D82A}">
                        <a16:rowId xmlns:a16="http://schemas.microsoft.com/office/drawing/2014/main" val="1588425403"/>
                      </a:ext>
                    </a:extLst>
                  </a:tr>
                </a:tbl>
              </a:graphicData>
            </a:graphic>
          </p:graphicFrame>
        </mc:Choice>
        <mc:Fallback>
          <p:graphicFrame>
            <p:nvGraphicFramePr>
              <p:cNvPr id="3" name="Table 2">
                <a:extLst>
                  <a:ext uri="{FF2B5EF4-FFF2-40B4-BE49-F238E27FC236}">
                    <a16:creationId xmlns:a16="http://schemas.microsoft.com/office/drawing/2014/main" id="{7ECEDD77-88A2-D26B-42E5-5375DDF658C5}"/>
                  </a:ext>
                </a:extLst>
              </p:cNvPr>
              <p:cNvGraphicFramePr>
                <a:graphicFrameLocks noGrp="1"/>
              </p:cNvGraphicFramePr>
              <p:nvPr>
                <p:extLst>
                  <p:ext uri="{D42A27DB-BD31-4B8C-83A1-F6EECF244321}">
                    <p14:modId xmlns:p14="http://schemas.microsoft.com/office/powerpoint/2010/main" val="128633274"/>
                  </p:ext>
                </p:extLst>
              </p:nvPr>
            </p:nvGraphicFramePr>
            <p:xfrm>
              <a:off x="7432661" y="3819025"/>
              <a:ext cx="4008582" cy="2710384"/>
            </p:xfrm>
            <a:graphic>
              <a:graphicData uri="http://schemas.openxmlformats.org/drawingml/2006/table">
                <a:tbl>
                  <a:tblPr firstRow="1">
                    <a:tableStyleId>{93296810-A885-4BE3-A3E7-6D5BEEA58F35}</a:tableStyleId>
                  </a:tblPr>
                  <a:tblGrid>
                    <a:gridCol w="1127488">
                      <a:extLst>
                        <a:ext uri="{9D8B030D-6E8A-4147-A177-3AD203B41FA5}">
                          <a16:colId xmlns:a16="http://schemas.microsoft.com/office/drawing/2014/main" val="1672846651"/>
                        </a:ext>
                      </a:extLst>
                    </a:gridCol>
                    <a:gridCol w="995558">
                      <a:extLst>
                        <a:ext uri="{9D8B030D-6E8A-4147-A177-3AD203B41FA5}">
                          <a16:colId xmlns:a16="http://schemas.microsoft.com/office/drawing/2014/main" val="1531467493"/>
                        </a:ext>
                      </a:extLst>
                    </a:gridCol>
                    <a:gridCol w="880509">
                      <a:extLst>
                        <a:ext uri="{9D8B030D-6E8A-4147-A177-3AD203B41FA5}">
                          <a16:colId xmlns:a16="http://schemas.microsoft.com/office/drawing/2014/main" val="440946364"/>
                        </a:ext>
                      </a:extLst>
                    </a:gridCol>
                    <a:gridCol w="1005027">
                      <a:extLst>
                        <a:ext uri="{9D8B030D-6E8A-4147-A177-3AD203B41FA5}">
                          <a16:colId xmlns:a16="http://schemas.microsoft.com/office/drawing/2014/main" val="3392711314"/>
                        </a:ext>
                      </a:extLst>
                    </a:gridCol>
                  </a:tblGrid>
                  <a:tr h="640080">
                    <a:tc>
                      <a:txBody>
                        <a:bodyPr/>
                        <a:lstStyle/>
                        <a:p>
                          <a:r>
                            <a:rPr lang="en-US" b="1" dirty="0"/>
                            <a:t>Loss Function</a:t>
                          </a:r>
                          <a:endParaRPr lang="en-US" dirty="0"/>
                        </a:p>
                      </a:txBody>
                      <a:tcPr anchor="ctr"/>
                    </a:tc>
                    <a:tc>
                      <a:txBody>
                        <a:bodyPr/>
                        <a:lstStyle/>
                        <a:p>
                          <a:r>
                            <a:rPr lang="en-US" b="1" dirty="0"/>
                            <a:t>Mean RMSE</a:t>
                          </a:r>
                          <a:endParaRPr lang="en-US" dirty="0"/>
                        </a:p>
                      </a:txBody>
                      <a:tcPr anchor="ctr"/>
                    </a:tc>
                    <a:tc>
                      <a:txBody>
                        <a:bodyPr/>
                        <a:lstStyle/>
                        <a:p>
                          <a:r>
                            <a:rPr lang="en-US" b="1" dirty="0"/>
                            <a:t>Min</a:t>
                          </a:r>
                          <a:endParaRPr lang="en-US" dirty="0"/>
                        </a:p>
                      </a:txBody>
                      <a:tcPr anchor="ctr"/>
                    </a:tc>
                    <a:tc>
                      <a:txBody>
                        <a:bodyPr/>
                        <a:lstStyle/>
                        <a:p>
                          <a:r>
                            <a:rPr lang="en-US" b="1" dirty="0"/>
                            <a:t>Max</a:t>
                          </a:r>
                          <a:endParaRPr lang="en-US" dirty="0"/>
                        </a:p>
                      </a:txBody>
                      <a:tcPr anchor="ctr"/>
                    </a:tc>
                    <a:extLst>
                      <a:ext uri="{0D108BD9-81ED-4DB2-BD59-A6C34878D82A}">
                        <a16:rowId xmlns:a16="http://schemas.microsoft.com/office/drawing/2014/main" val="3662458738"/>
                      </a:ext>
                    </a:extLst>
                  </a:tr>
                  <a:tr h="767048">
                    <a:tc>
                      <a:txBody>
                        <a:bodyPr/>
                        <a:lstStyle/>
                        <a:p>
                          <a:r>
                            <a:rPr lang="en-US" sz="1500" dirty="0"/>
                            <a:t>MSE</a:t>
                          </a:r>
                        </a:p>
                      </a:txBody>
                      <a:tcPr marL="73804" marR="73804" marT="36902" marB="36902" anchor="ctr"/>
                    </a:tc>
                    <a:tc>
                      <a:txBody>
                        <a:bodyPr/>
                        <a:lstStyle/>
                        <a:p>
                          <a:r>
                            <a:rPr lang="en-US" sz="1500" dirty="0"/>
                            <a:t>5.862e-3</a:t>
                          </a:r>
                        </a:p>
                      </a:txBody>
                      <a:tcPr marL="73804" marR="73804" marT="36902" marB="36902" anchor="ctr"/>
                    </a:tc>
                    <a:tc>
                      <a:txBody>
                        <a:bodyPr/>
                        <a:lstStyle/>
                        <a:p>
                          <a:r>
                            <a:rPr lang="en-US" sz="1500" dirty="0"/>
                            <a:t>4.091e-3</a:t>
                          </a:r>
                        </a:p>
                      </a:txBody>
                      <a:tcPr marL="73804" marR="73804" marT="36902" marB="36902" anchor="ctr"/>
                    </a:tc>
                    <a:tc>
                      <a:txBody>
                        <a:bodyPr/>
                        <a:lstStyle/>
                        <a:p>
                          <a:r>
                            <a:rPr lang="en-US" sz="1500" dirty="0"/>
                            <a:t>8.082e-3</a:t>
                          </a:r>
                        </a:p>
                      </a:txBody>
                      <a:tcPr marL="73804" marR="73804" marT="36902" marB="36902" anchor="ctr"/>
                    </a:tc>
                    <a:extLst>
                      <a:ext uri="{0D108BD9-81ED-4DB2-BD59-A6C34878D82A}">
                        <a16:rowId xmlns:a16="http://schemas.microsoft.com/office/drawing/2014/main" val="2336473219"/>
                      </a:ext>
                    </a:extLst>
                  </a:tr>
                  <a:tr h="767048">
                    <a:tc>
                      <a:txBody>
                        <a:bodyPr/>
                        <a:lstStyle/>
                        <a:p>
                          <a:endParaRPr lang="en-US"/>
                        </a:p>
                      </a:txBody>
                      <a:tcPr marL="73804" marR="73804" marT="36902" marB="36902" anchor="ctr">
                        <a:blipFill>
                          <a:blip r:embed="rId2"/>
                          <a:stretch>
                            <a:fillRect l="-541" t="-188095" r="-258378" b="-71429"/>
                          </a:stretch>
                        </a:blipFill>
                      </a:tcPr>
                    </a:tc>
                    <a:tc>
                      <a:txBody>
                        <a:bodyPr/>
                        <a:lstStyle/>
                        <a:p>
                          <a:r>
                            <a:rPr lang="en-US" sz="1500" dirty="0"/>
                            <a:t>5.665e-3</a:t>
                          </a:r>
                        </a:p>
                      </a:txBody>
                      <a:tcPr marL="73804" marR="73804" marT="36902" marB="36902" anchor="ctr"/>
                    </a:tc>
                    <a:tc>
                      <a:txBody>
                        <a:bodyPr/>
                        <a:lstStyle/>
                        <a:p>
                          <a:r>
                            <a:rPr lang="en-US" sz="1500" dirty="0"/>
                            <a:t>3.913e-3</a:t>
                          </a:r>
                        </a:p>
                      </a:txBody>
                      <a:tcPr marL="73804" marR="73804" marT="36902" marB="36902" anchor="ctr"/>
                    </a:tc>
                    <a:tc>
                      <a:txBody>
                        <a:bodyPr/>
                        <a:lstStyle/>
                        <a:p>
                          <a:r>
                            <a:rPr lang="en-US" sz="1500" dirty="0"/>
                            <a:t>7.539e-3</a:t>
                          </a:r>
                        </a:p>
                      </a:txBody>
                      <a:tcPr marL="73804" marR="73804" marT="36902" marB="36902" anchor="ctr"/>
                    </a:tc>
                    <a:extLst>
                      <a:ext uri="{0D108BD9-81ED-4DB2-BD59-A6C34878D82A}">
                        <a16:rowId xmlns:a16="http://schemas.microsoft.com/office/drawing/2014/main" val="1302981330"/>
                      </a:ext>
                    </a:extLst>
                  </a:tr>
                  <a:tr h="536208">
                    <a:tc>
                      <a:txBody>
                        <a:bodyPr/>
                        <a:lstStyle/>
                        <a:p>
                          <a:r>
                            <a:rPr lang="en-US" sz="1500" dirty="0"/>
                            <a:t>ROS</a:t>
                          </a:r>
                        </a:p>
                      </a:txBody>
                      <a:tcPr marL="73804" marR="73804" marT="36902" marB="36902" anchor="ctr"/>
                    </a:tc>
                    <a:tc>
                      <a:txBody>
                        <a:bodyPr/>
                        <a:lstStyle/>
                        <a:p>
                          <a:r>
                            <a:rPr lang="en-US" sz="1500" dirty="0"/>
                            <a:t>5.586e-3</a:t>
                          </a:r>
                        </a:p>
                      </a:txBody>
                      <a:tcPr marL="73804" marR="73804" marT="36902" marB="36902" anchor="ctr"/>
                    </a:tc>
                    <a:tc>
                      <a:txBody>
                        <a:bodyPr/>
                        <a:lstStyle/>
                        <a:p>
                          <a:r>
                            <a:rPr lang="en-US" sz="1500" dirty="0"/>
                            <a:t>3.886e-3</a:t>
                          </a:r>
                        </a:p>
                      </a:txBody>
                      <a:tcPr marL="73804" marR="73804" marT="36902" marB="36902" anchor="ctr"/>
                    </a:tc>
                    <a:tc>
                      <a:txBody>
                        <a:bodyPr/>
                        <a:lstStyle/>
                        <a:p>
                          <a:r>
                            <a:rPr lang="en-US" sz="1500" dirty="0"/>
                            <a:t>7.401e-3</a:t>
                          </a:r>
                        </a:p>
                      </a:txBody>
                      <a:tcPr marL="73804" marR="73804" marT="36902" marB="36902" anchor="ctr"/>
                    </a:tc>
                    <a:extLst>
                      <a:ext uri="{0D108BD9-81ED-4DB2-BD59-A6C34878D82A}">
                        <a16:rowId xmlns:a16="http://schemas.microsoft.com/office/drawing/2014/main" val="1588425403"/>
                      </a:ext>
                    </a:extLst>
                  </a:tr>
                </a:tbl>
              </a:graphicData>
            </a:graphic>
          </p:graphicFrame>
        </mc:Fallback>
      </mc:AlternateContent>
      <p:pic>
        <p:nvPicPr>
          <p:cNvPr id="4" name="Picture 3" descr="A graph of a number of numbers&#10;&#10;Description automatically generated with medium confidence">
            <a:extLst>
              <a:ext uri="{FF2B5EF4-FFF2-40B4-BE49-F238E27FC236}">
                <a16:creationId xmlns:a16="http://schemas.microsoft.com/office/drawing/2014/main" id="{BB394C91-A5AB-89EE-CC52-272F95D000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509" y="3860014"/>
            <a:ext cx="6132946" cy="2628406"/>
          </a:xfrm>
          <a:prstGeom prst="rect">
            <a:avLst/>
          </a:prstGeom>
        </p:spPr>
      </p:pic>
      <p:sp>
        <p:nvSpPr>
          <p:cNvPr id="5" name="TextBox 4">
            <a:extLst>
              <a:ext uri="{FF2B5EF4-FFF2-40B4-BE49-F238E27FC236}">
                <a16:creationId xmlns:a16="http://schemas.microsoft.com/office/drawing/2014/main" id="{82367737-73CB-022E-91ED-1C0B2DF895B6}"/>
              </a:ext>
            </a:extLst>
          </p:cNvPr>
          <p:cNvSpPr txBox="1"/>
          <p:nvPr/>
        </p:nvSpPr>
        <p:spPr>
          <a:xfrm>
            <a:off x="5407500" y="6488420"/>
            <a:ext cx="1377000" cy="307777"/>
          </a:xfrm>
          <a:prstGeom prst="rect">
            <a:avLst/>
          </a:prstGeom>
          <a:noFill/>
        </p:spPr>
        <p:txBody>
          <a:bodyPr wrap="square" rtlCol="0">
            <a:spAutoFit/>
          </a:bodyPr>
          <a:lstStyle/>
          <a:p>
            <a:r>
              <a:rPr lang="en-US" sz="1400" i="1" dirty="0"/>
              <a:t>1-year results</a:t>
            </a:r>
          </a:p>
        </p:txBody>
      </p:sp>
      <p:sp>
        <p:nvSpPr>
          <p:cNvPr id="6" name="TextBox 5">
            <a:extLst>
              <a:ext uri="{FF2B5EF4-FFF2-40B4-BE49-F238E27FC236}">
                <a16:creationId xmlns:a16="http://schemas.microsoft.com/office/drawing/2014/main" id="{1A7287D9-7673-F377-29A4-D7E63502B74F}"/>
              </a:ext>
            </a:extLst>
          </p:cNvPr>
          <p:cNvSpPr txBox="1"/>
          <p:nvPr/>
        </p:nvSpPr>
        <p:spPr>
          <a:xfrm>
            <a:off x="9984509" y="6529409"/>
            <a:ext cx="1643521" cy="307777"/>
          </a:xfrm>
          <a:prstGeom prst="rect">
            <a:avLst/>
          </a:prstGeom>
          <a:noFill/>
        </p:spPr>
        <p:txBody>
          <a:bodyPr wrap="square" rtlCol="0">
            <a:spAutoFit/>
          </a:bodyPr>
          <a:lstStyle/>
          <a:p>
            <a:r>
              <a:rPr lang="en-US" sz="1400" i="1" dirty="0"/>
              <a:t>Driest month results</a:t>
            </a:r>
          </a:p>
        </p:txBody>
      </p:sp>
    </p:spTree>
    <p:extLst>
      <p:ext uri="{BB962C8B-B14F-4D97-AF65-F5344CB8AC3E}">
        <p14:creationId xmlns:p14="http://schemas.microsoft.com/office/powerpoint/2010/main" val="37432801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9AB37-6F14-1491-9F2B-DEE60EA64654}"/>
              </a:ext>
            </a:extLst>
          </p:cNvPr>
          <p:cNvSpPr>
            <a:spLocks noGrp="1"/>
          </p:cNvSpPr>
          <p:nvPr>
            <p:ph type="title"/>
          </p:nvPr>
        </p:nvSpPr>
        <p:spPr>
          <a:xfrm>
            <a:off x="214858" y="54080"/>
            <a:ext cx="11413172" cy="1044609"/>
          </a:xfrm>
        </p:spPr>
        <p:txBody>
          <a:bodyPr>
            <a:noAutofit/>
          </a:bodyPr>
          <a:lstStyle/>
          <a:p>
            <a:r>
              <a:rPr lang="en-US" sz="4000" dirty="0"/>
              <a:t>Limitations &amp; Further Research</a:t>
            </a:r>
          </a:p>
        </p:txBody>
      </p:sp>
      <p:cxnSp>
        <p:nvCxnSpPr>
          <p:cNvPr id="8" name="Straight Connector 7">
            <a:extLst>
              <a:ext uri="{FF2B5EF4-FFF2-40B4-BE49-F238E27FC236}">
                <a16:creationId xmlns:a16="http://schemas.microsoft.com/office/drawing/2014/main" id="{4F2F83D4-5FE1-87FA-F8F9-9B940A09BF1E}"/>
              </a:ext>
            </a:extLst>
          </p:cNvPr>
          <p:cNvCxnSpPr>
            <a:cxnSpLocks/>
          </p:cNvCxnSpPr>
          <p:nvPr/>
        </p:nvCxnSpPr>
        <p:spPr>
          <a:xfrm>
            <a:off x="558494" y="1110316"/>
            <a:ext cx="10725901" cy="0"/>
          </a:xfrm>
          <a:prstGeom prst="line">
            <a:avLst/>
          </a:prstGeom>
          <a:ln w="38100"/>
        </p:spPr>
        <p:style>
          <a:lnRef idx="1">
            <a:schemeClr val="accent4"/>
          </a:lnRef>
          <a:fillRef idx="0">
            <a:schemeClr val="accent4"/>
          </a:fillRef>
          <a:effectRef idx="0">
            <a:schemeClr val="accent4"/>
          </a:effectRef>
          <a:fontRef idx="minor">
            <a:schemeClr val="tx1"/>
          </a:fontRef>
        </p:style>
      </p:cxnSp>
      <p:sp>
        <p:nvSpPr>
          <p:cNvPr id="12" name="Text Placeholder 3">
            <a:extLst>
              <a:ext uri="{FF2B5EF4-FFF2-40B4-BE49-F238E27FC236}">
                <a16:creationId xmlns:a16="http://schemas.microsoft.com/office/drawing/2014/main" id="{DD16316A-1855-B888-6459-3401C2047033}"/>
              </a:ext>
            </a:extLst>
          </p:cNvPr>
          <p:cNvSpPr>
            <a:spLocks noGrp="1"/>
          </p:cNvSpPr>
          <p:nvPr>
            <p:ph type="body" sz="half" idx="2"/>
          </p:nvPr>
        </p:nvSpPr>
        <p:spPr>
          <a:xfrm>
            <a:off x="199708" y="1642794"/>
            <a:ext cx="11413172" cy="3141640"/>
          </a:xfrm>
        </p:spPr>
        <p:txBody>
          <a:bodyPr>
            <a:normAutofit/>
          </a:bodyPr>
          <a:lstStyle/>
          <a:p>
            <a:pPr marL="285750" indent="-285750" algn="l">
              <a:buFont typeface="Arial" panose="020B0604020202020204" pitchFamily="34" charset="0"/>
              <a:buChar char="•"/>
            </a:pPr>
            <a:r>
              <a:rPr lang="en-US" sz="2000" dirty="0"/>
              <a:t>Optimal custom loss functions may be different for different fuels. Here we only considered a fuel type 8 (“closed timber litter”), which is closest to the 10-h FMC sensors</a:t>
            </a:r>
          </a:p>
          <a:p>
            <a:pPr marL="285750" indent="-285750" algn="l">
              <a:buFont typeface="Arial" panose="020B0604020202020204" pitchFamily="34" charset="0"/>
              <a:buChar char="•"/>
            </a:pPr>
            <a:r>
              <a:rPr lang="en-US" sz="2000" dirty="0"/>
              <a:t>Look at longer time periods, larger spatial domains</a:t>
            </a:r>
          </a:p>
          <a:p>
            <a:pPr marL="285750" indent="-285750" algn="l">
              <a:buFont typeface="Arial" panose="020B0604020202020204" pitchFamily="34" charset="0"/>
              <a:buChar char="•"/>
            </a:pPr>
            <a:r>
              <a:rPr lang="en-US" sz="2000" dirty="0"/>
              <a:t>Look at models trained on numerical weather model or satellite data</a:t>
            </a:r>
          </a:p>
          <a:p>
            <a:pPr marL="285750" indent="-285750" algn="l">
              <a:buFont typeface="Arial" panose="020B0604020202020204" pitchFamily="34" charset="0"/>
              <a:buChar char="•"/>
            </a:pPr>
            <a:r>
              <a:rPr lang="en-US" sz="2000" dirty="0"/>
              <a:t>Apply Custom Loss Functions to more realistic physical models of FMC, </a:t>
            </a:r>
            <a:br>
              <a:rPr lang="en-US" sz="2000" dirty="0"/>
            </a:br>
            <a:r>
              <a:rPr lang="en-US" sz="2000" dirty="0"/>
              <a:t>such as autoregressive models or Recurrent Neural Networks</a:t>
            </a:r>
          </a:p>
          <a:p>
            <a:pPr marL="285750" indent="-285750" algn="l">
              <a:buFont typeface="Arial" panose="020B0604020202020204" pitchFamily="34" charset="0"/>
              <a:buChar char="•"/>
            </a:pPr>
            <a:r>
              <a:rPr lang="en-US" sz="2000" dirty="0"/>
              <a:t>Use FMC models trained with Custom Loss on real wildfire simulations</a:t>
            </a:r>
          </a:p>
          <a:p>
            <a:pPr marL="285750" indent="-285750" algn="l">
              <a:buFont typeface="Arial" panose="020B0604020202020204" pitchFamily="34" charset="0"/>
              <a:buChar char="•"/>
            </a:pPr>
            <a:endParaRPr lang="en-US" sz="2000" dirty="0"/>
          </a:p>
        </p:txBody>
      </p:sp>
      <p:pic>
        <p:nvPicPr>
          <p:cNvPr id="3" name="Picture 14">
            <a:extLst>
              <a:ext uri="{FF2B5EF4-FFF2-40B4-BE49-F238E27FC236}">
                <a16:creationId xmlns:a16="http://schemas.microsoft.com/office/drawing/2014/main" id="{A98958D2-C335-CA20-2B0A-5B4B3E0751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9650" y="4602362"/>
            <a:ext cx="2675112" cy="18092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49F7087-8F0B-E1F3-E8F4-2A7DB14247F5}"/>
              </a:ext>
            </a:extLst>
          </p:cNvPr>
          <p:cNvSpPr txBox="1"/>
          <p:nvPr/>
        </p:nvSpPr>
        <p:spPr>
          <a:xfrm>
            <a:off x="3411886" y="6409055"/>
            <a:ext cx="1377000" cy="307777"/>
          </a:xfrm>
          <a:prstGeom prst="rect">
            <a:avLst/>
          </a:prstGeom>
          <a:noFill/>
        </p:spPr>
        <p:txBody>
          <a:bodyPr wrap="square" rtlCol="0">
            <a:spAutoFit/>
          </a:bodyPr>
          <a:lstStyle/>
          <a:p>
            <a:r>
              <a:rPr lang="en-US" sz="1400" i="1" dirty="0"/>
              <a:t>RNN Diagram</a:t>
            </a:r>
          </a:p>
        </p:txBody>
      </p:sp>
      <p:pic>
        <p:nvPicPr>
          <p:cNvPr id="5" name="Picture 4">
            <a:extLst>
              <a:ext uri="{FF2B5EF4-FFF2-40B4-BE49-F238E27FC236}">
                <a16:creationId xmlns:a16="http://schemas.microsoft.com/office/drawing/2014/main" id="{1D64143B-98D0-05EF-4F73-E14D1EA27EE3}"/>
              </a:ext>
            </a:extLst>
          </p:cNvPr>
          <p:cNvPicPr>
            <a:picLocks noChangeAspect="1"/>
          </p:cNvPicPr>
          <p:nvPr/>
        </p:nvPicPr>
        <p:blipFill>
          <a:blip r:embed="rId3"/>
          <a:stretch>
            <a:fillRect/>
          </a:stretch>
        </p:blipFill>
        <p:spPr>
          <a:xfrm>
            <a:off x="6664212" y="4599775"/>
            <a:ext cx="2819218" cy="1809281"/>
          </a:xfrm>
          <a:prstGeom prst="rect">
            <a:avLst/>
          </a:prstGeom>
        </p:spPr>
      </p:pic>
      <p:sp>
        <p:nvSpPr>
          <p:cNvPr id="6" name="TextBox 5">
            <a:extLst>
              <a:ext uri="{FF2B5EF4-FFF2-40B4-BE49-F238E27FC236}">
                <a16:creationId xmlns:a16="http://schemas.microsoft.com/office/drawing/2014/main" id="{69888B48-9DF7-2050-7FE2-3DAD8C3C4569}"/>
              </a:ext>
            </a:extLst>
          </p:cNvPr>
          <p:cNvSpPr txBox="1"/>
          <p:nvPr/>
        </p:nvSpPr>
        <p:spPr>
          <a:xfrm>
            <a:off x="7892733" y="6409056"/>
            <a:ext cx="1694007" cy="307777"/>
          </a:xfrm>
          <a:prstGeom prst="rect">
            <a:avLst/>
          </a:prstGeom>
          <a:noFill/>
        </p:spPr>
        <p:txBody>
          <a:bodyPr wrap="square" rtlCol="0">
            <a:spAutoFit/>
          </a:bodyPr>
          <a:lstStyle/>
          <a:p>
            <a:r>
              <a:rPr lang="en-US" sz="1400" i="1" dirty="0"/>
              <a:t>VIIRS Satellite Data</a:t>
            </a:r>
          </a:p>
        </p:txBody>
      </p:sp>
    </p:spTree>
    <p:extLst>
      <p:ext uri="{BB962C8B-B14F-4D97-AF65-F5344CB8AC3E}">
        <p14:creationId xmlns:p14="http://schemas.microsoft.com/office/powerpoint/2010/main" val="4027443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9AB37-6F14-1491-9F2B-DEE60EA64654}"/>
              </a:ext>
            </a:extLst>
          </p:cNvPr>
          <p:cNvSpPr>
            <a:spLocks noGrp="1"/>
          </p:cNvSpPr>
          <p:nvPr>
            <p:ph type="title"/>
          </p:nvPr>
        </p:nvSpPr>
        <p:spPr>
          <a:xfrm>
            <a:off x="214858" y="54080"/>
            <a:ext cx="11413172" cy="1044609"/>
          </a:xfrm>
        </p:spPr>
        <p:txBody>
          <a:bodyPr>
            <a:noAutofit/>
          </a:bodyPr>
          <a:lstStyle/>
          <a:p>
            <a:r>
              <a:rPr lang="en-US" sz="4000" dirty="0"/>
              <a:t>Key References</a:t>
            </a:r>
          </a:p>
        </p:txBody>
      </p:sp>
      <p:cxnSp>
        <p:nvCxnSpPr>
          <p:cNvPr id="8" name="Straight Connector 7">
            <a:extLst>
              <a:ext uri="{FF2B5EF4-FFF2-40B4-BE49-F238E27FC236}">
                <a16:creationId xmlns:a16="http://schemas.microsoft.com/office/drawing/2014/main" id="{4F2F83D4-5FE1-87FA-F8F9-9B940A09BF1E}"/>
              </a:ext>
            </a:extLst>
          </p:cNvPr>
          <p:cNvCxnSpPr>
            <a:cxnSpLocks/>
          </p:cNvCxnSpPr>
          <p:nvPr/>
        </p:nvCxnSpPr>
        <p:spPr>
          <a:xfrm>
            <a:off x="558494" y="1110316"/>
            <a:ext cx="10725901" cy="0"/>
          </a:xfrm>
          <a:prstGeom prst="line">
            <a:avLst/>
          </a:prstGeom>
          <a:ln w="38100"/>
        </p:spPr>
        <p:style>
          <a:lnRef idx="1">
            <a:schemeClr val="accent4"/>
          </a:lnRef>
          <a:fillRef idx="0">
            <a:schemeClr val="accent4"/>
          </a:fillRef>
          <a:effectRef idx="0">
            <a:schemeClr val="accent4"/>
          </a:effectRef>
          <a:fontRef idx="minor">
            <a:schemeClr val="tx1"/>
          </a:fontRef>
        </p:style>
      </p:cxnSp>
      <p:sp>
        <p:nvSpPr>
          <p:cNvPr id="12" name="Text Placeholder 3">
            <a:extLst>
              <a:ext uri="{FF2B5EF4-FFF2-40B4-BE49-F238E27FC236}">
                <a16:creationId xmlns:a16="http://schemas.microsoft.com/office/drawing/2014/main" id="{DD16316A-1855-B888-6459-3401C2047033}"/>
              </a:ext>
            </a:extLst>
          </p:cNvPr>
          <p:cNvSpPr>
            <a:spLocks noGrp="1"/>
          </p:cNvSpPr>
          <p:nvPr>
            <p:ph type="body" sz="half" idx="2"/>
          </p:nvPr>
        </p:nvSpPr>
        <p:spPr>
          <a:xfrm>
            <a:off x="199708" y="1642793"/>
            <a:ext cx="11428322" cy="4665637"/>
          </a:xfrm>
        </p:spPr>
        <p:txBody>
          <a:bodyPr>
            <a:normAutofit/>
          </a:bodyPr>
          <a:lstStyle/>
          <a:p>
            <a:pPr algn="l"/>
            <a:r>
              <a:rPr lang="en-US" sz="2000" dirty="0" err="1"/>
              <a:t>SynopticPy</a:t>
            </a:r>
            <a:r>
              <a:rPr lang="en-US" sz="2000" dirty="0"/>
              <a:t> Software Package: </a:t>
            </a:r>
            <a:r>
              <a:rPr lang="en-US" sz="2000" dirty="0">
                <a:hlinkClick r:id="rId2"/>
              </a:rPr>
              <a:t>https://github.com/blaylockbk/SynopticPy/</a:t>
            </a:r>
            <a:r>
              <a:rPr lang="en-US" sz="2000" dirty="0"/>
              <a:t> </a:t>
            </a:r>
          </a:p>
          <a:p>
            <a:pPr algn="l"/>
            <a:r>
              <a:rPr lang="en-US" sz="2000" dirty="0"/>
              <a:t>NCAR </a:t>
            </a:r>
            <a:r>
              <a:rPr lang="en-US" sz="2000" dirty="0" err="1"/>
              <a:t>XGBoost</a:t>
            </a:r>
            <a:r>
              <a:rPr lang="en-US" sz="2000" dirty="0"/>
              <a:t> model of FMC (Schreck 2023): </a:t>
            </a:r>
            <a:r>
              <a:rPr lang="en-US" sz="2000" dirty="0">
                <a:hlinkClick r:id="rId3"/>
              </a:rPr>
              <a:t>https://arxiv.org/abs/2305.11910</a:t>
            </a:r>
            <a:endParaRPr lang="en-US" sz="2000" dirty="0"/>
          </a:p>
          <a:p>
            <a:pPr algn="l"/>
            <a:r>
              <a:rPr lang="en-US" sz="2000" dirty="0" err="1"/>
              <a:t>OpenWFM</a:t>
            </a:r>
            <a:r>
              <a:rPr lang="en-US" sz="2000" dirty="0"/>
              <a:t>: </a:t>
            </a:r>
            <a:r>
              <a:rPr lang="en-US" sz="2000" dirty="0">
                <a:hlinkClick r:id="rId4"/>
              </a:rPr>
              <a:t>https://wiki.openwfm.org/wiki/WRF-SFIRE_user_guide</a:t>
            </a:r>
            <a:endParaRPr lang="en-US" sz="2000" dirty="0"/>
          </a:p>
          <a:p>
            <a:pPr algn="l"/>
            <a:r>
              <a:rPr lang="en-US" sz="2000" dirty="0"/>
              <a:t>WRF-SFIRE FMC Model (Mandel et al. 2014): </a:t>
            </a:r>
            <a:r>
              <a:rPr lang="en-US" sz="2000" dirty="0">
                <a:hlinkClick r:id="rId5"/>
              </a:rPr>
              <a:t>http://www.nat-hazards-earth-syst-sci.net/14/2829/2014/</a:t>
            </a:r>
            <a:endParaRPr lang="en-US" sz="2000" dirty="0"/>
          </a:p>
          <a:p>
            <a:pPr algn="l"/>
            <a:r>
              <a:rPr lang="en-US" sz="2000" dirty="0"/>
              <a:t>	- Primary author MS Committee Chair Jan Mandel</a:t>
            </a:r>
          </a:p>
          <a:p>
            <a:pPr algn="l"/>
            <a:r>
              <a:rPr lang="en-US" sz="2000" dirty="0"/>
              <a:t>CIRA Guide to Custom Loss Functions: </a:t>
            </a:r>
            <a:r>
              <a:rPr lang="en-US" sz="2000" dirty="0">
                <a:hlinkClick r:id="rId6"/>
              </a:rPr>
              <a:t>https://arxiv.org/abs/2106.09757</a:t>
            </a:r>
            <a:r>
              <a:rPr lang="en-US" sz="2000" dirty="0"/>
              <a:t> </a:t>
            </a:r>
          </a:p>
          <a:p>
            <a:pPr algn="l"/>
            <a:r>
              <a:rPr lang="en-US" sz="2000" dirty="0"/>
              <a:t>	- Authors include MS Committee Member Kyle Hilburn</a:t>
            </a:r>
          </a:p>
          <a:p>
            <a:pPr algn="l"/>
            <a:r>
              <a:rPr lang="en-US" sz="2000" dirty="0"/>
              <a:t>Recurrent Neural Network for FMC developments: </a:t>
            </a:r>
            <a:r>
              <a:rPr lang="en-US" sz="2000" dirty="0">
                <a:hlinkClick r:id="rId7"/>
              </a:rPr>
              <a:t>https://www.ugn.cas.cz/event/2023/sna</a:t>
            </a:r>
            <a:endParaRPr lang="en-US" sz="2000" dirty="0"/>
          </a:p>
          <a:p>
            <a:pPr algn="l"/>
            <a:r>
              <a:rPr lang="en-US" sz="2000" dirty="0"/>
              <a:t>	- Primary author Jan Mandel, second author Jonathon Hirschi</a:t>
            </a:r>
          </a:p>
        </p:txBody>
      </p:sp>
    </p:spTree>
    <p:extLst>
      <p:ext uri="{BB962C8B-B14F-4D97-AF65-F5344CB8AC3E}">
        <p14:creationId xmlns:p14="http://schemas.microsoft.com/office/powerpoint/2010/main" val="16835745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9AB37-6F14-1491-9F2B-DEE60EA64654}"/>
              </a:ext>
            </a:extLst>
          </p:cNvPr>
          <p:cNvSpPr>
            <a:spLocks noGrp="1"/>
          </p:cNvSpPr>
          <p:nvPr>
            <p:ph type="title"/>
          </p:nvPr>
        </p:nvSpPr>
        <p:spPr>
          <a:xfrm>
            <a:off x="214858" y="54080"/>
            <a:ext cx="11413172" cy="1044609"/>
          </a:xfrm>
        </p:spPr>
        <p:txBody>
          <a:bodyPr>
            <a:noAutofit/>
          </a:bodyPr>
          <a:lstStyle/>
          <a:p>
            <a:r>
              <a:rPr lang="en-US" sz="4000" dirty="0"/>
              <a:t>Thank You!</a:t>
            </a:r>
          </a:p>
        </p:txBody>
      </p:sp>
      <p:cxnSp>
        <p:nvCxnSpPr>
          <p:cNvPr id="8" name="Straight Connector 7">
            <a:extLst>
              <a:ext uri="{FF2B5EF4-FFF2-40B4-BE49-F238E27FC236}">
                <a16:creationId xmlns:a16="http://schemas.microsoft.com/office/drawing/2014/main" id="{4F2F83D4-5FE1-87FA-F8F9-9B940A09BF1E}"/>
              </a:ext>
            </a:extLst>
          </p:cNvPr>
          <p:cNvCxnSpPr>
            <a:cxnSpLocks/>
          </p:cNvCxnSpPr>
          <p:nvPr/>
        </p:nvCxnSpPr>
        <p:spPr>
          <a:xfrm>
            <a:off x="558494" y="1110316"/>
            <a:ext cx="10725901" cy="0"/>
          </a:xfrm>
          <a:prstGeom prst="line">
            <a:avLst/>
          </a:prstGeom>
          <a:ln w="38100"/>
        </p:spPr>
        <p:style>
          <a:lnRef idx="1">
            <a:schemeClr val="accent4"/>
          </a:lnRef>
          <a:fillRef idx="0">
            <a:schemeClr val="accent4"/>
          </a:fillRef>
          <a:effectRef idx="0">
            <a:schemeClr val="accent4"/>
          </a:effectRef>
          <a:fontRef idx="minor">
            <a:schemeClr val="tx1"/>
          </a:fontRef>
        </p:style>
      </p:cxnSp>
      <p:sp>
        <p:nvSpPr>
          <p:cNvPr id="5" name="Text Placeholder 3">
            <a:extLst>
              <a:ext uri="{FF2B5EF4-FFF2-40B4-BE49-F238E27FC236}">
                <a16:creationId xmlns:a16="http://schemas.microsoft.com/office/drawing/2014/main" id="{DC09F1CA-373D-DEDB-44D8-F801147C4D1A}"/>
              </a:ext>
            </a:extLst>
          </p:cNvPr>
          <p:cNvSpPr>
            <a:spLocks noGrp="1"/>
          </p:cNvSpPr>
          <p:nvPr>
            <p:ph type="body" sz="half" idx="2"/>
          </p:nvPr>
        </p:nvSpPr>
        <p:spPr>
          <a:xfrm>
            <a:off x="199708" y="1642794"/>
            <a:ext cx="9609310" cy="3141640"/>
          </a:xfrm>
        </p:spPr>
        <p:txBody>
          <a:bodyPr>
            <a:normAutofit/>
          </a:bodyPr>
          <a:lstStyle/>
          <a:p>
            <a:pPr marL="285750" indent="-285750" algn="l">
              <a:buFont typeface="Arial" panose="020B0604020202020204" pitchFamily="34" charset="0"/>
              <a:buChar char="•"/>
            </a:pPr>
            <a:r>
              <a:rPr lang="en-US" sz="2000" dirty="0"/>
              <a:t>All data collection and analysis performed in Python</a:t>
            </a:r>
          </a:p>
          <a:p>
            <a:pPr marL="285750" indent="-285750" algn="l">
              <a:buFont typeface="Arial" panose="020B0604020202020204" pitchFamily="34" charset="0"/>
              <a:buChar char="•"/>
            </a:pPr>
            <a:r>
              <a:rPr lang="en-US" sz="2000" dirty="0"/>
              <a:t>Data collection code: </a:t>
            </a:r>
            <a:r>
              <a:rPr lang="en-US" sz="2000" dirty="0">
                <a:hlinkClick r:id="rId2"/>
              </a:rPr>
              <a:t>https://github.com/openwfm/wrfxpy/blob/develop-72-jh/</a:t>
            </a:r>
            <a:r>
              <a:rPr lang="en-US" sz="2000" dirty="0"/>
              <a:t> </a:t>
            </a:r>
          </a:p>
          <a:p>
            <a:pPr marL="285750" indent="-285750" algn="l">
              <a:buFont typeface="Arial" panose="020B0604020202020204" pitchFamily="34" charset="0"/>
              <a:buChar char="•"/>
            </a:pPr>
            <a:r>
              <a:rPr lang="en-US" sz="2000" dirty="0"/>
              <a:t>Analysis code: </a:t>
            </a:r>
            <a:r>
              <a:rPr lang="en-US" sz="2000" dirty="0">
                <a:hlinkClick r:id="rId3"/>
              </a:rPr>
              <a:t>https://github.com/jh-206/Custom-Loss-FMDA/</a:t>
            </a:r>
            <a:r>
              <a:rPr lang="en-US" sz="2000" dirty="0"/>
              <a:t> </a:t>
            </a:r>
          </a:p>
          <a:p>
            <a:pPr marL="285750" indent="-285750" algn="l">
              <a:buFont typeface="Arial" panose="020B0604020202020204" pitchFamily="34" charset="0"/>
              <a:buChar char="•"/>
            </a:pPr>
            <a:endParaRPr lang="en-US" sz="2000" dirty="0"/>
          </a:p>
        </p:txBody>
      </p:sp>
      <p:pic>
        <p:nvPicPr>
          <p:cNvPr id="34818" name="Picture 2" descr="Colorado Rivers &amp; Creeks | List and Map of Streams">
            <a:extLst>
              <a:ext uri="{FF2B5EF4-FFF2-40B4-BE49-F238E27FC236}">
                <a16:creationId xmlns:a16="http://schemas.microsoft.com/office/drawing/2014/main" id="{9D699B1C-5831-B7B3-0A2F-ACA9D6186E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1776" y="3129600"/>
            <a:ext cx="6619336" cy="330966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B0F27E2-32DD-FAC7-4D92-A137F70337CC}"/>
              </a:ext>
            </a:extLst>
          </p:cNvPr>
          <p:cNvSpPr txBox="1"/>
          <p:nvPr/>
        </p:nvSpPr>
        <p:spPr>
          <a:xfrm>
            <a:off x="6616461" y="6439268"/>
            <a:ext cx="2716944" cy="307777"/>
          </a:xfrm>
          <a:prstGeom prst="rect">
            <a:avLst/>
          </a:prstGeom>
          <a:noFill/>
        </p:spPr>
        <p:txBody>
          <a:bodyPr wrap="square" rtlCol="0">
            <a:spAutoFit/>
          </a:bodyPr>
          <a:lstStyle/>
          <a:p>
            <a:r>
              <a:rPr lang="en-US" sz="1400" dirty="0"/>
              <a:t>Durango, CO – </a:t>
            </a:r>
            <a:r>
              <a:rPr lang="en-US" sz="1400" i="1" dirty="0"/>
              <a:t>Uncover Colorado</a:t>
            </a:r>
            <a:endParaRPr lang="en-US" sz="1400" dirty="0"/>
          </a:p>
        </p:txBody>
      </p:sp>
    </p:spTree>
    <p:extLst>
      <p:ext uri="{BB962C8B-B14F-4D97-AF65-F5344CB8AC3E}">
        <p14:creationId xmlns:p14="http://schemas.microsoft.com/office/powerpoint/2010/main" val="303942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7ADF0-3E9A-C4EC-9E97-F50509A511D9}"/>
              </a:ext>
            </a:extLst>
          </p:cNvPr>
          <p:cNvSpPr>
            <a:spLocks noGrp="1"/>
          </p:cNvSpPr>
          <p:nvPr>
            <p:ph type="title"/>
          </p:nvPr>
        </p:nvSpPr>
        <p:spPr>
          <a:xfrm>
            <a:off x="274320" y="294640"/>
            <a:ext cx="11369040" cy="904241"/>
          </a:xfrm>
        </p:spPr>
        <p:txBody>
          <a:bodyPr>
            <a:noAutofit/>
          </a:bodyPr>
          <a:lstStyle/>
          <a:p>
            <a:r>
              <a:rPr lang="en-US" sz="4000" dirty="0"/>
              <a:t>Wildfire Rate of Spread</a:t>
            </a:r>
          </a:p>
        </p:txBody>
      </p:sp>
      <p:sp>
        <p:nvSpPr>
          <p:cNvPr id="4" name="Text Placeholder 3">
            <a:extLst>
              <a:ext uri="{FF2B5EF4-FFF2-40B4-BE49-F238E27FC236}">
                <a16:creationId xmlns:a16="http://schemas.microsoft.com/office/drawing/2014/main" id="{F3DC3ADA-7148-68E6-4EFF-7C58F381BCA1}"/>
              </a:ext>
            </a:extLst>
          </p:cNvPr>
          <p:cNvSpPr>
            <a:spLocks noGrp="1"/>
          </p:cNvSpPr>
          <p:nvPr>
            <p:ph type="body" sz="half" idx="2"/>
          </p:nvPr>
        </p:nvSpPr>
        <p:spPr>
          <a:xfrm>
            <a:off x="274320" y="1803400"/>
            <a:ext cx="5055062" cy="985982"/>
          </a:xfrm>
        </p:spPr>
        <p:txBody>
          <a:bodyPr>
            <a:normAutofit/>
          </a:bodyPr>
          <a:lstStyle/>
          <a:p>
            <a:pPr marL="285750" indent="-285750" algn="l">
              <a:buFont typeface="Arial" panose="020B0604020202020204" pitchFamily="34" charset="0"/>
              <a:buChar char="•"/>
            </a:pPr>
            <a:r>
              <a:rPr lang="en-US" sz="2000" dirty="0"/>
              <a:t>Terrain slope affects ROS</a:t>
            </a:r>
          </a:p>
          <a:p>
            <a:pPr marL="285750" indent="-285750" algn="l">
              <a:buFont typeface="Arial" panose="020B0604020202020204" pitchFamily="34" charset="0"/>
              <a:buChar char="•"/>
            </a:pPr>
            <a:r>
              <a:rPr lang="en-US" sz="2000" dirty="0"/>
              <a:t>Fire moves fastest uphill</a:t>
            </a:r>
          </a:p>
        </p:txBody>
      </p:sp>
      <p:cxnSp>
        <p:nvCxnSpPr>
          <p:cNvPr id="11" name="Straight Connector 10">
            <a:extLst>
              <a:ext uri="{FF2B5EF4-FFF2-40B4-BE49-F238E27FC236}">
                <a16:creationId xmlns:a16="http://schemas.microsoft.com/office/drawing/2014/main" id="{57600D2D-03D7-8EBD-81D5-39F2C7E66AD7}"/>
              </a:ext>
            </a:extLst>
          </p:cNvPr>
          <p:cNvCxnSpPr>
            <a:cxnSpLocks/>
          </p:cNvCxnSpPr>
          <p:nvPr/>
        </p:nvCxnSpPr>
        <p:spPr>
          <a:xfrm>
            <a:off x="532615" y="1412240"/>
            <a:ext cx="10725901" cy="0"/>
          </a:xfrm>
          <a:prstGeom prst="line">
            <a:avLst/>
          </a:prstGeom>
          <a:ln w="38100"/>
        </p:spPr>
        <p:style>
          <a:lnRef idx="1">
            <a:schemeClr val="accent4"/>
          </a:lnRef>
          <a:fillRef idx="0">
            <a:schemeClr val="accent4"/>
          </a:fillRef>
          <a:effectRef idx="0">
            <a:schemeClr val="accent4"/>
          </a:effectRef>
          <a:fontRef idx="minor">
            <a:schemeClr val="tx1"/>
          </a:fontRef>
        </p:style>
      </p:cxnSp>
      <p:pic>
        <p:nvPicPr>
          <p:cNvPr id="5" name="Picture 4" descr="A graph of a graph&#10;&#10;Description automatically generated">
            <a:extLst>
              <a:ext uri="{FF2B5EF4-FFF2-40B4-BE49-F238E27FC236}">
                <a16:creationId xmlns:a16="http://schemas.microsoft.com/office/drawing/2014/main" id="{FD519B18-7694-5F12-F804-7BD3E04C17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007093"/>
            <a:ext cx="4000001" cy="3000001"/>
          </a:xfrm>
          <a:prstGeom prst="rect">
            <a:avLst/>
          </a:prstGeom>
        </p:spPr>
      </p:pic>
      <p:pic>
        <p:nvPicPr>
          <p:cNvPr id="7" name="Picture 6" descr="A graph with a line drawn on it&#10;&#10;Description automatically generated">
            <a:extLst>
              <a:ext uri="{FF2B5EF4-FFF2-40B4-BE49-F238E27FC236}">
                <a16:creationId xmlns:a16="http://schemas.microsoft.com/office/drawing/2014/main" id="{B2B970C3-1016-95CC-4EB4-B1E2915B51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181" y="3007094"/>
            <a:ext cx="4000000" cy="3000000"/>
          </a:xfrm>
          <a:prstGeom prst="rect">
            <a:avLst/>
          </a:prstGeom>
        </p:spPr>
      </p:pic>
      <p:sp>
        <p:nvSpPr>
          <p:cNvPr id="8" name="TextBox 7">
            <a:extLst>
              <a:ext uri="{FF2B5EF4-FFF2-40B4-BE49-F238E27FC236}">
                <a16:creationId xmlns:a16="http://schemas.microsoft.com/office/drawing/2014/main" id="{33D17CBB-2D7E-350D-8248-ACDB884057D4}"/>
              </a:ext>
            </a:extLst>
          </p:cNvPr>
          <p:cNvSpPr txBox="1"/>
          <p:nvPr/>
        </p:nvSpPr>
        <p:spPr>
          <a:xfrm>
            <a:off x="8446654" y="6055528"/>
            <a:ext cx="1962114" cy="338554"/>
          </a:xfrm>
          <a:prstGeom prst="rect">
            <a:avLst/>
          </a:prstGeom>
          <a:noFill/>
        </p:spPr>
        <p:txBody>
          <a:bodyPr wrap="square" rtlCol="0">
            <a:spAutoFit/>
          </a:bodyPr>
          <a:lstStyle/>
          <a:p>
            <a:r>
              <a:rPr lang="en-US" sz="1600" i="1" dirty="0"/>
              <a:t>Source: </a:t>
            </a:r>
            <a:r>
              <a:rPr lang="en-US" sz="1600" i="1" dirty="0" err="1"/>
              <a:t>OpenWFM</a:t>
            </a:r>
            <a:endParaRPr lang="en-US" sz="1600" i="1" dirty="0"/>
          </a:p>
        </p:txBody>
      </p:sp>
      <p:sp>
        <p:nvSpPr>
          <p:cNvPr id="9" name="Text Placeholder 3">
            <a:extLst>
              <a:ext uri="{FF2B5EF4-FFF2-40B4-BE49-F238E27FC236}">
                <a16:creationId xmlns:a16="http://schemas.microsoft.com/office/drawing/2014/main" id="{A5F4CFEB-35AC-1D62-97C6-52E633F5D638}"/>
              </a:ext>
            </a:extLst>
          </p:cNvPr>
          <p:cNvSpPr txBox="1">
            <a:spLocks/>
          </p:cNvSpPr>
          <p:nvPr/>
        </p:nvSpPr>
        <p:spPr>
          <a:xfrm>
            <a:off x="5778579" y="1803400"/>
            <a:ext cx="5055062" cy="98598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457200" indent="0" algn="l" defTabSz="457200" rtl="0" eaLnBrk="1" latinLnBrk="0" hangingPunct="1">
              <a:spcBef>
                <a:spcPct val="20000"/>
              </a:spcBef>
              <a:spcAft>
                <a:spcPts val="600"/>
              </a:spcAft>
              <a:buClr>
                <a:schemeClr val="tx2"/>
              </a:buClr>
              <a:buSzPct val="70000"/>
              <a:buFont typeface="Wingdings 2" charset="2"/>
              <a:buNone/>
              <a:defRPr sz="12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914400" indent="0" algn="l" defTabSz="457200" rtl="0" eaLnBrk="1" latinLnBrk="0" hangingPunct="1">
              <a:spcBef>
                <a:spcPct val="20000"/>
              </a:spcBef>
              <a:spcAft>
                <a:spcPts val="600"/>
              </a:spcAft>
              <a:buClr>
                <a:schemeClr val="tx2"/>
              </a:buClr>
              <a:buSzPct val="70000"/>
              <a:buFont typeface="Wingdings 2" charset="2"/>
              <a:buNone/>
              <a:defRPr sz="1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71600" indent="0" algn="l" defTabSz="457200" rtl="0" eaLnBrk="1" latinLnBrk="0" hangingPunct="1">
              <a:spcBef>
                <a:spcPct val="20000"/>
              </a:spcBef>
              <a:spcAft>
                <a:spcPts val="600"/>
              </a:spcAft>
              <a:buClr>
                <a:schemeClr val="tx2"/>
              </a:buClr>
              <a:buSzPct val="70000"/>
              <a:buFont typeface="Wingdings 2" charset="2"/>
              <a:buNone/>
              <a:defRPr sz="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828800" indent="0" algn="l" defTabSz="457200" rtl="0" eaLnBrk="1" latinLnBrk="0" hangingPunct="1">
              <a:spcBef>
                <a:spcPct val="20000"/>
              </a:spcBef>
              <a:spcAft>
                <a:spcPts val="600"/>
              </a:spcAft>
              <a:buClr>
                <a:schemeClr val="tx2"/>
              </a:buClr>
              <a:buSzPct val="70000"/>
              <a:buFont typeface="Wingdings 2" charset="2"/>
              <a:buNone/>
              <a:defRPr sz="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286000" indent="0" algn="l" defTabSz="457200" rtl="0" eaLnBrk="1" latinLnBrk="0" hangingPunct="1">
              <a:spcBef>
                <a:spcPct val="20000"/>
              </a:spcBef>
              <a:spcAft>
                <a:spcPts val="600"/>
              </a:spcAft>
              <a:buClr>
                <a:schemeClr val="tx2"/>
              </a:buClr>
              <a:buSzPct val="70000"/>
              <a:buFont typeface="Wingdings 2" charset="2"/>
              <a:buNone/>
              <a:defRPr sz="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743200" indent="0" algn="l" defTabSz="457200" rtl="0" eaLnBrk="1" latinLnBrk="0" hangingPunct="1">
              <a:spcBef>
                <a:spcPct val="20000"/>
              </a:spcBef>
              <a:spcAft>
                <a:spcPts val="600"/>
              </a:spcAft>
              <a:buClr>
                <a:schemeClr val="tx2"/>
              </a:buClr>
              <a:buSzPct val="70000"/>
              <a:buFont typeface="Wingdings 2" charset="2"/>
              <a:buNone/>
              <a:defRPr sz="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3200400" indent="0" algn="l" defTabSz="457200" rtl="0" eaLnBrk="1" latinLnBrk="0" hangingPunct="1">
              <a:spcBef>
                <a:spcPct val="20000"/>
              </a:spcBef>
              <a:spcAft>
                <a:spcPts val="600"/>
              </a:spcAft>
              <a:buClr>
                <a:schemeClr val="tx2"/>
              </a:buClr>
              <a:buSzPct val="70000"/>
              <a:buFont typeface="Wingdings 2" charset="2"/>
              <a:buNone/>
              <a:defRPr sz="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657600" indent="0" algn="l" defTabSz="457200" rtl="0" eaLnBrk="1" latinLnBrk="0" hangingPunct="1">
              <a:spcBef>
                <a:spcPct val="20000"/>
              </a:spcBef>
              <a:spcAft>
                <a:spcPts val="600"/>
              </a:spcAft>
              <a:buClr>
                <a:schemeClr val="tx2"/>
              </a:buClr>
              <a:buSzPct val="70000"/>
              <a:buFont typeface="Wingdings 2" charset="2"/>
              <a:buNone/>
              <a:defRPr sz="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285750" indent="-285750" algn="l">
              <a:buFont typeface="Arial" panose="020B0604020202020204" pitchFamily="34" charset="0"/>
              <a:buChar char="•"/>
            </a:pPr>
            <a:r>
              <a:rPr lang="en-US" sz="2000" dirty="0"/>
              <a:t>Wind speed is a major driver of ROS</a:t>
            </a:r>
          </a:p>
          <a:p>
            <a:pPr marL="285750" indent="-285750" algn="l">
              <a:buFont typeface="Arial" panose="020B0604020202020204" pitchFamily="34" charset="0"/>
              <a:buChar char="•"/>
            </a:pPr>
            <a:r>
              <a:rPr lang="en-US" sz="2000" dirty="0"/>
              <a:t>Stronger winds spread fire faster</a:t>
            </a:r>
          </a:p>
        </p:txBody>
      </p:sp>
    </p:spTree>
    <p:extLst>
      <p:ext uri="{BB962C8B-B14F-4D97-AF65-F5344CB8AC3E}">
        <p14:creationId xmlns:p14="http://schemas.microsoft.com/office/powerpoint/2010/main" val="1018750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9AB37-6F14-1491-9F2B-DEE60EA64654}"/>
              </a:ext>
            </a:extLst>
          </p:cNvPr>
          <p:cNvSpPr>
            <a:spLocks noGrp="1"/>
          </p:cNvSpPr>
          <p:nvPr>
            <p:ph type="title"/>
          </p:nvPr>
        </p:nvSpPr>
        <p:spPr>
          <a:xfrm>
            <a:off x="199708" y="140751"/>
            <a:ext cx="11413172" cy="1044609"/>
          </a:xfrm>
        </p:spPr>
        <p:txBody>
          <a:bodyPr>
            <a:noAutofit/>
          </a:bodyPr>
          <a:lstStyle/>
          <a:p>
            <a:r>
              <a:rPr lang="en-US" sz="4000" dirty="0"/>
              <a:t>Fuel Moisture Content Background</a:t>
            </a:r>
          </a:p>
        </p:txBody>
      </p:sp>
      <p:sp>
        <p:nvSpPr>
          <p:cNvPr id="4" name="Text Placeholder 3">
            <a:extLst>
              <a:ext uri="{FF2B5EF4-FFF2-40B4-BE49-F238E27FC236}">
                <a16:creationId xmlns:a16="http://schemas.microsoft.com/office/drawing/2014/main" id="{01EC84EF-A3AD-E482-FA7B-EFED3C28CF80}"/>
              </a:ext>
            </a:extLst>
          </p:cNvPr>
          <p:cNvSpPr>
            <a:spLocks noGrp="1"/>
          </p:cNvSpPr>
          <p:nvPr>
            <p:ph type="body" sz="half" idx="2"/>
          </p:nvPr>
        </p:nvSpPr>
        <p:spPr>
          <a:xfrm>
            <a:off x="199708" y="1642794"/>
            <a:ext cx="5662612" cy="4268479"/>
          </a:xfrm>
        </p:spPr>
        <p:txBody>
          <a:bodyPr>
            <a:normAutofit/>
          </a:bodyPr>
          <a:lstStyle/>
          <a:p>
            <a:pPr marL="285750" indent="-285750" algn="l">
              <a:buFont typeface="Arial" panose="020B0604020202020204" pitchFamily="34" charset="0"/>
              <a:buChar char="•"/>
            </a:pPr>
            <a:r>
              <a:rPr lang="en-US" sz="2000" b="1" dirty="0"/>
              <a:t>Fuel Moisture Content </a:t>
            </a:r>
            <a:r>
              <a:rPr lang="en-US" sz="2000" dirty="0"/>
              <a:t>(FMC) measures the water content of burnable fuels</a:t>
            </a:r>
          </a:p>
          <a:p>
            <a:pPr marL="285750" indent="-285750" algn="l">
              <a:buFont typeface="Arial" panose="020B0604020202020204" pitchFamily="34" charset="0"/>
              <a:buChar char="•"/>
            </a:pPr>
            <a:r>
              <a:rPr lang="en-US" sz="2000" dirty="0"/>
              <a:t>FMC is a key predictor of fire behavior</a:t>
            </a:r>
          </a:p>
          <a:p>
            <a:pPr marL="285750" indent="-285750" algn="l">
              <a:buFont typeface="Arial" panose="020B0604020202020204" pitchFamily="34" charset="0"/>
              <a:buChar char="•"/>
            </a:pPr>
            <a:r>
              <a:rPr lang="en-US" sz="2000" dirty="0"/>
              <a:t>It is the ratio of water in the fuel relative to the “dry weight”</a:t>
            </a:r>
          </a:p>
          <a:p>
            <a:pPr marL="285750" indent="-285750" algn="l">
              <a:buFont typeface="Arial" panose="020B0604020202020204" pitchFamily="34" charset="0"/>
              <a:buChar char="•"/>
            </a:pPr>
            <a:r>
              <a:rPr lang="en-US" sz="2000" dirty="0"/>
              <a:t>Real-world fuels are a complicated mix of wood and herbaceous material</a:t>
            </a:r>
          </a:p>
          <a:p>
            <a:pPr marL="285750" indent="-285750" algn="l">
              <a:buFont typeface="Arial" panose="020B0604020202020204" pitchFamily="34" charset="0"/>
              <a:buChar char="•"/>
            </a:pPr>
            <a:r>
              <a:rPr lang="en-US" sz="2000" b="1" dirty="0"/>
              <a:t>Live FMC </a:t>
            </a:r>
            <a:r>
              <a:rPr lang="en-US" sz="2000" dirty="0"/>
              <a:t>depends on biological properties of plants and resists rapid changes due to weather</a:t>
            </a:r>
          </a:p>
          <a:p>
            <a:pPr marL="742950" lvl="1" indent="-285750">
              <a:buFont typeface="Arial" panose="020B0604020202020204" pitchFamily="34" charset="0"/>
              <a:buChar char="•"/>
            </a:pPr>
            <a:r>
              <a:rPr lang="en-US" sz="1600" dirty="0"/>
              <a:t>Measured through labor-intensive field work</a:t>
            </a:r>
          </a:p>
          <a:p>
            <a:pPr marL="285750" indent="-285750" algn="l">
              <a:buFont typeface="Arial" panose="020B0604020202020204" pitchFamily="34" charset="0"/>
              <a:buChar char="•"/>
            </a:pPr>
            <a:endParaRPr lang="en-US" dirty="0"/>
          </a:p>
        </p:txBody>
      </p:sp>
      <p:cxnSp>
        <p:nvCxnSpPr>
          <p:cNvPr id="8" name="Straight Connector 7">
            <a:extLst>
              <a:ext uri="{FF2B5EF4-FFF2-40B4-BE49-F238E27FC236}">
                <a16:creationId xmlns:a16="http://schemas.microsoft.com/office/drawing/2014/main" id="{4F2F83D4-5FE1-87FA-F8F9-9B940A09BF1E}"/>
              </a:ext>
            </a:extLst>
          </p:cNvPr>
          <p:cNvCxnSpPr>
            <a:cxnSpLocks/>
          </p:cNvCxnSpPr>
          <p:nvPr/>
        </p:nvCxnSpPr>
        <p:spPr>
          <a:xfrm>
            <a:off x="532615" y="1412240"/>
            <a:ext cx="10725901" cy="0"/>
          </a:xfrm>
          <a:prstGeom prst="line">
            <a:avLst/>
          </a:prstGeom>
          <a:ln w="38100"/>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EDEA109D-F800-09FD-AD55-F2D3A950EA33}"/>
                  </a:ext>
                </a:extLst>
              </p:cNvPr>
              <p:cNvSpPr txBox="1"/>
              <p:nvPr/>
            </p:nvSpPr>
            <p:spPr>
              <a:xfrm>
                <a:off x="6096000" y="1754126"/>
                <a:ext cx="5662612" cy="681084"/>
              </a:xfrm>
              <a:prstGeom prst="rect">
                <a:avLst/>
              </a:prstGeom>
              <a:solidFill>
                <a:schemeClr val="tx1"/>
              </a:solidFill>
            </p:spPr>
            <p:txBody>
              <a:bodyPr wrap="square" rtlCol="0">
                <a:spAutoFit/>
              </a:bodyPr>
              <a:lstStyle/>
              <a:p>
                <a:r>
                  <a:rPr lang="en-US" sz="2400" dirty="0">
                    <a:solidFill>
                      <a:schemeClr val="bg1"/>
                    </a:solidFill>
                  </a:rPr>
                  <a:t>FMC</a:t>
                </a:r>
                <a14:m>
                  <m:oMath xmlns:m="http://schemas.openxmlformats.org/officeDocument/2006/math">
                    <m:d>
                      <m:dPr>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m:t>
                        </m:r>
                      </m:e>
                    </m:d>
                    <m:r>
                      <a:rPr lang="en-US" sz="2400" b="0" i="1" smtClean="0">
                        <a:solidFill>
                          <a:schemeClr val="bg1"/>
                        </a:solidFill>
                        <a:latin typeface="Cambria Math" panose="02040503050406030204" pitchFamily="18" charset="0"/>
                      </a:rPr>
                      <m:t>=</m:t>
                    </m:r>
                    <m:f>
                      <m:fPr>
                        <m:ctrlPr>
                          <a:rPr lang="en-US" sz="2400" b="0" i="0" smtClean="0">
                            <a:solidFill>
                              <a:schemeClr val="bg1"/>
                            </a:solidFill>
                            <a:latin typeface="Cambria Math" panose="02040503050406030204" pitchFamily="18" charset="0"/>
                          </a:rPr>
                        </m:ctrlPr>
                      </m:fPr>
                      <m:num>
                        <m:r>
                          <m:rPr>
                            <m:sty m:val="p"/>
                          </m:rPr>
                          <a:rPr lang="en-US" sz="2400">
                            <a:solidFill>
                              <a:schemeClr val="bg1"/>
                            </a:solidFill>
                            <a:latin typeface="Cambria Math" panose="02040503050406030204" pitchFamily="18" charset="0"/>
                          </a:rPr>
                          <m:t>Fuel</m:t>
                        </m:r>
                        <m:r>
                          <a:rPr lang="en-US" sz="2400">
                            <a:solidFill>
                              <a:schemeClr val="bg1"/>
                            </a:solidFill>
                            <a:latin typeface="Cambria Math" panose="02040503050406030204" pitchFamily="18" charset="0"/>
                          </a:rPr>
                          <m:t> </m:t>
                        </m:r>
                        <m:r>
                          <m:rPr>
                            <m:sty m:val="p"/>
                          </m:rPr>
                          <a:rPr lang="en-US" sz="2400">
                            <a:solidFill>
                              <a:schemeClr val="bg1"/>
                            </a:solidFill>
                            <a:latin typeface="Cambria Math" panose="02040503050406030204" pitchFamily="18" charset="0"/>
                          </a:rPr>
                          <m:t>Weight</m:t>
                        </m:r>
                        <m:r>
                          <a:rPr lang="en-US" sz="2400">
                            <a:solidFill>
                              <a:schemeClr val="bg1"/>
                            </a:solidFill>
                            <a:latin typeface="Cambria Math" panose="02040503050406030204" pitchFamily="18" charset="0"/>
                          </a:rPr>
                          <m:t> −</m:t>
                        </m:r>
                        <m:r>
                          <m:rPr>
                            <m:sty m:val="p"/>
                          </m:rPr>
                          <a:rPr lang="en-US" sz="2400">
                            <a:solidFill>
                              <a:schemeClr val="bg1"/>
                            </a:solidFill>
                            <a:latin typeface="Cambria Math" panose="02040503050406030204" pitchFamily="18" charset="0"/>
                          </a:rPr>
                          <m:t>Dry</m:t>
                        </m:r>
                        <m:r>
                          <a:rPr lang="en-US" sz="2400">
                            <a:solidFill>
                              <a:schemeClr val="bg1"/>
                            </a:solidFill>
                            <a:latin typeface="Cambria Math" panose="02040503050406030204" pitchFamily="18" charset="0"/>
                          </a:rPr>
                          <m:t> </m:t>
                        </m:r>
                        <m:r>
                          <m:rPr>
                            <m:sty m:val="p"/>
                          </m:rPr>
                          <a:rPr lang="en-US" sz="2400">
                            <a:solidFill>
                              <a:schemeClr val="bg1"/>
                            </a:solidFill>
                            <a:latin typeface="Cambria Math" panose="02040503050406030204" pitchFamily="18" charset="0"/>
                          </a:rPr>
                          <m:t>Weight</m:t>
                        </m:r>
                      </m:num>
                      <m:den>
                        <m:r>
                          <m:rPr>
                            <m:sty m:val="p"/>
                          </m:rPr>
                          <a:rPr lang="en-US" sz="2400" b="0" i="0" smtClean="0">
                            <a:solidFill>
                              <a:schemeClr val="bg1"/>
                            </a:solidFill>
                            <a:latin typeface="Cambria Math" panose="02040503050406030204" pitchFamily="18" charset="0"/>
                          </a:rPr>
                          <m:t>Dry</m:t>
                        </m:r>
                        <m:r>
                          <a:rPr lang="en-US" sz="2400" b="0" i="0" smtClean="0">
                            <a:solidFill>
                              <a:schemeClr val="bg1"/>
                            </a:solidFill>
                            <a:latin typeface="Cambria Math" panose="02040503050406030204" pitchFamily="18" charset="0"/>
                          </a:rPr>
                          <m:t> </m:t>
                        </m:r>
                        <m:r>
                          <m:rPr>
                            <m:sty m:val="p"/>
                          </m:rPr>
                          <a:rPr lang="en-US" sz="2400" b="0" i="0" smtClean="0">
                            <a:solidFill>
                              <a:schemeClr val="bg1"/>
                            </a:solidFill>
                            <a:latin typeface="Cambria Math" panose="02040503050406030204" pitchFamily="18" charset="0"/>
                          </a:rPr>
                          <m:t>Weight</m:t>
                        </m:r>
                      </m:den>
                    </m:f>
                    <m:r>
                      <a:rPr lang="en-US" sz="2400" b="0" i="1" smtClean="0">
                        <a:solidFill>
                          <a:schemeClr val="bg1"/>
                        </a:solidFill>
                        <a:latin typeface="Cambria Math" panose="02040503050406030204" pitchFamily="18" charset="0"/>
                      </a:rPr>
                      <m:t>⋅</m:t>
                    </m:r>
                    <m:r>
                      <a:rPr lang="en-US" sz="2400" b="0" i="0" smtClean="0">
                        <a:solidFill>
                          <a:schemeClr val="bg1"/>
                        </a:solidFill>
                        <a:latin typeface="Cambria Math" panose="02040503050406030204" pitchFamily="18" charset="0"/>
                      </a:rPr>
                      <m:t>100%</m:t>
                    </m:r>
                  </m:oMath>
                </a14:m>
                <a:endParaRPr lang="en-US" sz="2400" b="0" dirty="0">
                  <a:solidFill>
                    <a:schemeClr val="bg1"/>
                  </a:solidFill>
                </a:endParaRPr>
              </a:p>
            </p:txBody>
          </p:sp>
        </mc:Choice>
        <mc:Fallback>
          <p:sp>
            <p:nvSpPr>
              <p:cNvPr id="11" name="TextBox 10">
                <a:extLst>
                  <a:ext uri="{FF2B5EF4-FFF2-40B4-BE49-F238E27FC236}">
                    <a16:creationId xmlns:a16="http://schemas.microsoft.com/office/drawing/2014/main" id="{EDEA109D-F800-09FD-AD55-F2D3A950EA33}"/>
                  </a:ext>
                </a:extLst>
              </p:cNvPr>
              <p:cNvSpPr txBox="1">
                <a:spLocks noRot="1" noChangeAspect="1" noMove="1" noResize="1" noEditPoints="1" noAdjustHandles="1" noChangeArrowheads="1" noChangeShapeType="1" noTextEdit="1"/>
              </p:cNvSpPr>
              <p:nvPr/>
            </p:nvSpPr>
            <p:spPr>
              <a:xfrm>
                <a:off x="6096000" y="1754126"/>
                <a:ext cx="5662612" cy="681084"/>
              </a:xfrm>
              <a:prstGeom prst="rect">
                <a:avLst/>
              </a:prstGeom>
              <a:blipFill>
                <a:blip r:embed="rId2"/>
                <a:stretch>
                  <a:fillRect l="-1615" b="-1802"/>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797DBD29-5CD4-0E97-2BA2-6B983EFD6E2A}"/>
              </a:ext>
            </a:extLst>
          </p:cNvPr>
          <p:cNvSpPr txBox="1"/>
          <p:nvPr/>
        </p:nvSpPr>
        <p:spPr>
          <a:xfrm>
            <a:off x="10646241" y="6265482"/>
            <a:ext cx="1112371" cy="307777"/>
          </a:xfrm>
          <a:prstGeom prst="rect">
            <a:avLst/>
          </a:prstGeom>
          <a:noFill/>
        </p:spPr>
        <p:txBody>
          <a:bodyPr wrap="square" rtlCol="0">
            <a:spAutoFit/>
          </a:bodyPr>
          <a:lstStyle/>
          <a:p>
            <a:r>
              <a:rPr lang="en-US" sz="1400" i="1" dirty="0"/>
              <a:t>Sage Brush</a:t>
            </a:r>
          </a:p>
        </p:txBody>
      </p:sp>
      <p:pic>
        <p:nvPicPr>
          <p:cNvPr id="6146" name="Picture 2">
            <a:extLst>
              <a:ext uri="{FF2B5EF4-FFF2-40B4-BE49-F238E27FC236}">
                <a16:creationId xmlns:a16="http://schemas.microsoft.com/office/drawing/2014/main" id="{DE86794B-ED4C-F2C7-2AC5-9A44523B53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2609" y="2580100"/>
            <a:ext cx="5189393" cy="3685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18985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9AB37-6F14-1491-9F2B-DEE60EA64654}"/>
              </a:ext>
            </a:extLst>
          </p:cNvPr>
          <p:cNvSpPr>
            <a:spLocks noGrp="1"/>
          </p:cNvSpPr>
          <p:nvPr>
            <p:ph type="title"/>
          </p:nvPr>
        </p:nvSpPr>
        <p:spPr>
          <a:xfrm>
            <a:off x="199708" y="-67107"/>
            <a:ext cx="11413172" cy="1044609"/>
          </a:xfrm>
        </p:spPr>
        <p:txBody>
          <a:bodyPr>
            <a:noAutofit/>
          </a:bodyPr>
          <a:lstStyle/>
          <a:p>
            <a:r>
              <a:rPr lang="en-US" sz="4000" dirty="0"/>
              <a:t>Dead Fuel Moisture Content</a:t>
            </a:r>
          </a:p>
        </p:txBody>
      </p:sp>
      <p:sp>
        <p:nvSpPr>
          <p:cNvPr id="4" name="Text Placeholder 3">
            <a:extLst>
              <a:ext uri="{FF2B5EF4-FFF2-40B4-BE49-F238E27FC236}">
                <a16:creationId xmlns:a16="http://schemas.microsoft.com/office/drawing/2014/main" id="{01EC84EF-A3AD-E482-FA7B-EFED3C28CF80}"/>
              </a:ext>
            </a:extLst>
          </p:cNvPr>
          <p:cNvSpPr>
            <a:spLocks noGrp="1"/>
          </p:cNvSpPr>
          <p:nvPr>
            <p:ph type="body" sz="half" idx="2"/>
          </p:nvPr>
        </p:nvSpPr>
        <p:spPr>
          <a:xfrm>
            <a:off x="199708" y="1301049"/>
            <a:ext cx="4880292" cy="3972911"/>
          </a:xfrm>
        </p:spPr>
        <p:txBody>
          <a:bodyPr>
            <a:normAutofit/>
          </a:bodyPr>
          <a:lstStyle/>
          <a:p>
            <a:pPr marL="285750" indent="-285750" algn="l">
              <a:buFont typeface="Arial" panose="020B0604020202020204" pitchFamily="34" charset="0"/>
              <a:buChar char="•"/>
            </a:pPr>
            <a:r>
              <a:rPr lang="en-US" sz="2000" b="1" dirty="0"/>
              <a:t>Fuel Moisture Content (FMC)</a:t>
            </a:r>
            <a:r>
              <a:rPr lang="en-US" sz="2000" dirty="0"/>
              <a:t> measures the water content of burnable fuels</a:t>
            </a:r>
          </a:p>
          <a:p>
            <a:pPr marL="285750" indent="-285750" algn="l">
              <a:buFont typeface="Arial" panose="020B0604020202020204" pitchFamily="34" charset="0"/>
              <a:buChar char="•"/>
            </a:pPr>
            <a:r>
              <a:rPr lang="en-US" sz="2000" b="1" dirty="0"/>
              <a:t>Dead FMC</a:t>
            </a:r>
            <a:r>
              <a:rPr lang="en-US" sz="2000" dirty="0"/>
              <a:t> responds quickly to changes in weather</a:t>
            </a:r>
          </a:p>
          <a:p>
            <a:pPr marL="285750" indent="-285750" algn="l">
              <a:buFont typeface="Arial" panose="020B0604020202020204" pitchFamily="34" charset="0"/>
              <a:buChar char="•"/>
            </a:pPr>
            <a:r>
              <a:rPr lang="en-US" sz="2000" dirty="0"/>
              <a:t>Dead fuels divided into “classes”, which correspond to how quickly they change moisture</a:t>
            </a:r>
          </a:p>
        </p:txBody>
      </p:sp>
      <p:cxnSp>
        <p:nvCxnSpPr>
          <p:cNvPr id="8" name="Straight Connector 7">
            <a:extLst>
              <a:ext uri="{FF2B5EF4-FFF2-40B4-BE49-F238E27FC236}">
                <a16:creationId xmlns:a16="http://schemas.microsoft.com/office/drawing/2014/main" id="{4F2F83D4-5FE1-87FA-F8F9-9B940A09BF1E}"/>
              </a:ext>
            </a:extLst>
          </p:cNvPr>
          <p:cNvCxnSpPr>
            <a:cxnSpLocks/>
          </p:cNvCxnSpPr>
          <p:nvPr/>
        </p:nvCxnSpPr>
        <p:spPr>
          <a:xfrm>
            <a:off x="532615" y="1204382"/>
            <a:ext cx="10725901" cy="0"/>
          </a:xfrm>
          <a:prstGeom prst="line">
            <a:avLst/>
          </a:prstGeom>
          <a:ln w="38100"/>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EDEA109D-F800-09FD-AD55-F2D3A950EA33}"/>
                  </a:ext>
                </a:extLst>
              </p:cNvPr>
              <p:cNvSpPr txBox="1"/>
              <p:nvPr/>
            </p:nvSpPr>
            <p:spPr>
              <a:xfrm>
                <a:off x="5803035" y="2139000"/>
                <a:ext cx="5662612" cy="681084"/>
              </a:xfrm>
              <a:prstGeom prst="rect">
                <a:avLst/>
              </a:prstGeom>
              <a:solidFill>
                <a:schemeClr val="tx1"/>
              </a:solidFill>
            </p:spPr>
            <p:txBody>
              <a:bodyPr wrap="square" rtlCol="0">
                <a:spAutoFit/>
              </a:bodyPr>
              <a:lstStyle/>
              <a:p>
                <a:r>
                  <a:rPr lang="en-US" sz="2400" dirty="0">
                    <a:solidFill>
                      <a:schemeClr val="bg1"/>
                    </a:solidFill>
                  </a:rPr>
                  <a:t>FMC</a:t>
                </a:r>
                <a14:m>
                  <m:oMath xmlns:m="http://schemas.openxmlformats.org/officeDocument/2006/math">
                    <m:d>
                      <m:dPr>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m:t>
                        </m:r>
                      </m:e>
                    </m:d>
                    <m:r>
                      <a:rPr lang="en-US" sz="2400" b="0" i="1" smtClean="0">
                        <a:solidFill>
                          <a:schemeClr val="bg1"/>
                        </a:solidFill>
                        <a:latin typeface="Cambria Math" panose="02040503050406030204" pitchFamily="18" charset="0"/>
                      </a:rPr>
                      <m:t>=</m:t>
                    </m:r>
                    <m:f>
                      <m:fPr>
                        <m:ctrlPr>
                          <a:rPr lang="en-US" sz="2400" b="0" i="0" smtClean="0">
                            <a:solidFill>
                              <a:schemeClr val="bg1"/>
                            </a:solidFill>
                            <a:latin typeface="Cambria Math" panose="02040503050406030204" pitchFamily="18" charset="0"/>
                          </a:rPr>
                        </m:ctrlPr>
                      </m:fPr>
                      <m:num>
                        <m:r>
                          <m:rPr>
                            <m:sty m:val="p"/>
                          </m:rPr>
                          <a:rPr lang="en-US" sz="2400">
                            <a:solidFill>
                              <a:schemeClr val="bg1"/>
                            </a:solidFill>
                            <a:latin typeface="Cambria Math" panose="02040503050406030204" pitchFamily="18" charset="0"/>
                          </a:rPr>
                          <m:t>Fuel</m:t>
                        </m:r>
                        <m:r>
                          <a:rPr lang="en-US" sz="2400">
                            <a:solidFill>
                              <a:schemeClr val="bg1"/>
                            </a:solidFill>
                            <a:latin typeface="Cambria Math" panose="02040503050406030204" pitchFamily="18" charset="0"/>
                          </a:rPr>
                          <m:t> </m:t>
                        </m:r>
                        <m:r>
                          <m:rPr>
                            <m:sty m:val="p"/>
                          </m:rPr>
                          <a:rPr lang="en-US" sz="2400">
                            <a:solidFill>
                              <a:schemeClr val="bg1"/>
                            </a:solidFill>
                            <a:latin typeface="Cambria Math" panose="02040503050406030204" pitchFamily="18" charset="0"/>
                          </a:rPr>
                          <m:t>Weight</m:t>
                        </m:r>
                        <m:r>
                          <a:rPr lang="en-US" sz="2400">
                            <a:solidFill>
                              <a:schemeClr val="bg1"/>
                            </a:solidFill>
                            <a:latin typeface="Cambria Math" panose="02040503050406030204" pitchFamily="18" charset="0"/>
                          </a:rPr>
                          <m:t> −</m:t>
                        </m:r>
                        <m:r>
                          <m:rPr>
                            <m:sty m:val="p"/>
                          </m:rPr>
                          <a:rPr lang="en-US" sz="2400">
                            <a:solidFill>
                              <a:schemeClr val="bg1"/>
                            </a:solidFill>
                            <a:latin typeface="Cambria Math" panose="02040503050406030204" pitchFamily="18" charset="0"/>
                          </a:rPr>
                          <m:t>Dry</m:t>
                        </m:r>
                        <m:r>
                          <a:rPr lang="en-US" sz="2400">
                            <a:solidFill>
                              <a:schemeClr val="bg1"/>
                            </a:solidFill>
                            <a:latin typeface="Cambria Math" panose="02040503050406030204" pitchFamily="18" charset="0"/>
                          </a:rPr>
                          <m:t> </m:t>
                        </m:r>
                        <m:r>
                          <m:rPr>
                            <m:sty m:val="p"/>
                          </m:rPr>
                          <a:rPr lang="en-US" sz="2400">
                            <a:solidFill>
                              <a:schemeClr val="bg1"/>
                            </a:solidFill>
                            <a:latin typeface="Cambria Math" panose="02040503050406030204" pitchFamily="18" charset="0"/>
                          </a:rPr>
                          <m:t>Weight</m:t>
                        </m:r>
                      </m:num>
                      <m:den>
                        <m:r>
                          <m:rPr>
                            <m:sty m:val="p"/>
                          </m:rPr>
                          <a:rPr lang="en-US" sz="2400" b="0" i="0" smtClean="0">
                            <a:solidFill>
                              <a:schemeClr val="bg1"/>
                            </a:solidFill>
                            <a:latin typeface="Cambria Math" panose="02040503050406030204" pitchFamily="18" charset="0"/>
                          </a:rPr>
                          <m:t>Dry</m:t>
                        </m:r>
                        <m:r>
                          <a:rPr lang="en-US" sz="2400" b="0" i="0" smtClean="0">
                            <a:solidFill>
                              <a:schemeClr val="bg1"/>
                            </a:solidFill>
                            <a:latin typeface="Cambria Math" panose="02040503050406030204" pitchFamily="18" charset="0"/>
                          </a:rPr>
                          <m:t> </m:t>
                        </m:r>
                        <m:r>
                          <m:rPr>
                            <m:sty m:val="p"/>
                          </m:rPr>
                          <a:rPr lang="en-US" sz="2400" b="0" i="0" smtClean="0">
                            <a:solidFill>
                              <a:schemeClr val="bg1"/>
                            </a:solidFill>
                            <a:latin typeface="Cambria Math" panose="02040503050406030204" pitchFamily="18" charset="0"/>
                          </a:rPr>
                          <m:t>Weight</m:t>
                        </m:r>
                      </m:den>
                    </m:f>
                    <m:r>
                      <a:rPr lang="en-US" sz="2400" b="0" i="0" smtClean="0">
                        <a:solidFill>
                          <a:schemeClr val="bg1"/>
                        </a:solidFill>
                        <a:latin typeface="Cambria Math" panose="02040503050406030204" pitchFamily="18" charset="0"/>
                      </a:rPr>
                      <m:t>∗100%</m:t>
                    </m:r>
                  </m:oMath>
                </a14:m>
                <a:endParaRPr lang="en-US" sz="2400" b="0" dirty="0">
                  <a:solidFill>
                    <a:schemeClr val="bg1"/>
                  </a:solidFill>
                </a:endParaRPr>
              </a:p>
            </p:txBody>
          </p:sp>
        </mc:Choice>
        <mc:Fallback>
          <p:sp>
            <p:nvSpPr>
              <p:cNvPr id="11" name="TextBox 10">
                <a:extLst>
                  <a:ext uri="{FF2B5EF4-FFF2-40B4-BE49-F238E27FC236}">
                    <a16:creationId xmlns:a16="http://schemas.microsoft.com/office/drawing/2014/main" id="{EDEA109D-F800-09FD-AD55-F2D3A950EA33}"/>
                  </a:ext>
                </a:extLst>
              </p:cNvPr>
              <p:cNvSpPr txBox="1">
                <a:spLocks noRot="1" noChangeAspect="1" noMove="1" noResize="1" noEditPoints="1" noAdjustHandles="1" noChangeArrowheads="1" noChangeShapeType="1" noTextEdit="1"/>
              </p:cNvSpPr>
              <p:nvPr/>
            </p:nvSpPr>
            <p:spPr>
              <a:xfrm>
                <a:off x="5803035" y="2139000"/>
                <a:ext cx="5662612" cy="681084"/>
              </a:xfrm>
              <a:prstGeom prst="rect">
                <a:avLst/>
              </a:prstGeom>
              <a:blipFill>
                <a:blip r:embed="rId2"/>
                <a:stretch>
                  <a:fillRect l="-1722" b="-893"/>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797DBD29-5CD4-0E97-2BA2-6B983EFD6E2A}"/>
              </a:ext>
            </a:extLst>
          </p:cNvPr>
          <p:cNvSpPr txBox="1"/>
          <p:nvPr/>
        </p:nvSpPr>
        <p:spPr>
          <a:xfrm>
            <a:off x="10128187" y="5803561"/>
            <a:ext cx="1241165" cy="307777"/>
          </a:xfrm>
          <a:prstGeom prst="rect">
            <a:avLst/>
          </a:prstGeom>
          <a:noFill/>
        </p:spPr>
        <p:txBody>
          <a:bodyPr wrap="square" rtlCol="0">
            <a:spAutoFit/>
          </a:bodyPr>
          <a:lstStyle/>
          <a:p>
            <a:r>
              <a:rPr lang="en-US" sz="1400" i="1" dirty="0"/>
              <a:t>Source: NOAA</a:t>
            </a:r>
          </a:p>
        </p:txBody>
      </p:sp>
      <p:graphicFrame>
        <p:nvGraphicFramePr>
          <p:cNvPr id="5" name="Table 4">
            <a:extLst>
              <a:ext uri="{FF2B5EF4-FFF2-40B4-BE49-F238E27FC236}">
                <a16:creationId xmlns:a16="http://schemas.microsoft.com/office/drawing/2014/main" id="{870F3FC3-F9E8-848D-EB90-0131EEBD9E38}"/>
              </a:ext>
            </a:extLst>
          </p:cNvPr>
          <p:cNvGraphicFramePr>
            <a:graphicFrameLocks noGrp="1"/>
          </p:cNvGraphicFramePr>
          <p:nvPr>
            <p:extLst>
              <p:ext uri="{D42A27DB-BD31-4B8C-83A1-F6EECF244321}">
                <p14:modId xmlns:p14="http://schemas.microsoft.com/office/powerpoint/2010/main" val="3788220099"/>
              </p:ext>
            </p:extLst>
          </p:nvPr>
        </p:nvGraphicFramePr>
        <p:xfrm>
          <a:off x="6017130" y="3106059"/>
          <a:ext cx="5278942" cy="2681444"/>
        </p:xfrm>
        <a:graphic>
          <a:graphicData uri="http://schemas.openxmlformats.org/drawingml/2006/table">
            <a:tbl>
              <a:tblPr firstRow="1">
                <a:tableStyleId>{00A15C55-8517-42AA-B614-E9B94910E393}</a:tableStyleId>
              </a:tblPr>
              <a:tblGrid>
                <a:gridCol w="2639471">
                  <a:extLst>
                    <a:ext uri="{9D8B030D-6E8A-4147-A177-3AD203B41FA5}">
                      <a16:colId xmlns:a16="http://schemas.microsoft.com/office/drawing/2014/main" val="2888405580"/>
                    </a:ext>
                  </a:extLst>
                </a:gridCol>
                <a:gridCol w="2639471">
                  <a:extLst>
                    <a:ext uri="{9D8B030D-6E8A-4147-A177-3AD203B41FA5}">
                      <a16:colId xmlns:a16="http://schemas.microsoft.com/office/drawing/2014/main" val="3526379390"/>
                    </a:ext>
                  </a:extLst>
                </a:gridCol>
              </a:tblGrid>
              <a:tr h="791728">
                <a:tc>
                  <a:txBody>
                    <a:bodyPr/>
                    <a:lstStyle/>
                    <a:p>
                      <a:r>
                        <a:rPr lang="en-US" b="1"/>
                        <a:t>Time Lag</a:t>
                      </a:r>
                      <a:endParaRPr lang="en-US"/>
                    </a:p>
                  </a:txBody>
                  <a:tcPr anchor="ctr"/>
                </a:tc>
                <a:tc>
                  <a:txBody>
                    <a:bodyPr/>
                    <a:lstStyle/>
                    <a:p>
                      <a:r>
                        <a:rPr lang="en-US" b="1"/>
                        <a:t>Fuel Size (diameter)</a:t>
                      </a:r>
                      <a:endParaRPr lang="en-US"/>
                    </a:p>
                  </a:txBody>
                  <a:tcPr anchor="ctr"/>
                </a:tc>
                <a:extLst>
                  <a:ext uri="{0D108BD9-81ED-4DB2-BD59-A6C34878D82A}">
                    <a16:rowId xmlns:a16="http://schemas.microsoft.com/office/drawing/2014/main" val="2681728187"/>
                  </a:ext>
                </a:extLst>
              </a:tr>
              <a:tr h="472429">
                <a:tc>
                  <a:txBody>
                    <a:bodyPr/>
                    <a:lstStyle/>
                    <a:p>
                      <a:r>
                        <a:rPr lang="en-US"/>
                        <a:t>1-hour</a:t>
                      </a:r>
                    </a:p>
                  </a:txBody>
                  <a:tcPr anchor="ctr"/>
                </a:tc>
                <a:tc>
                  <a:txBody>
                    <a:bodyPr/>
                    <a:lstStyle/>
                    <a:p>
                      <a:r>
                        <a:rPr lang="en-US"/>
                        <a:t>Less than 1/4 in.</a:t>
                      </a:r>
                    </a:p>
                  </a:txBody>
                  <a:tcPr anchor="ctr"/>
                </a:tc>
                <a:extLst>
                  <a:ext uri="{0D108BD9-81ED-4DB2-BD59-A6C34878D82A}">
                    <a16:rowId xmlns:a16="http://schemas.microsoft.com/office/drawing/2014/main" val="3462006111"/>
                  </a:ext>
                </a:extLst>
              </a:tr>
              <a:tr h="472429">
                <a:tc>
                  <a:txBody>
                    <a:bodyPr/>
                    <a:lstStyle/>
                    <a:p>
                      <a:r>
                        <a:rPr lang="en-US"/>
                        <a:t>10-hour</a:t>
                      </a:r>
                    </a:p>
                  </a:txBody>
                  <a:tcPr anchor="ctr"/>
                </a:tc>
                <a:tc>
                  <a:txBody>
                    <a:bodyPr/>
                    <a:lstStyle/>
                    <a:p>
                      <a:r>
                        <a:rPr lang="en-US"/>
                        <a:t>1/4 - 1 in.</a:t>
                      </a:r>
                    </a:p>
                  </a:txBody>
                  <a:tcPr anchor="ctr"/>
                </a:tc>
                <a:extLst>
                  <a:ext uri="{0D108BD9-81ED-4DB2-BD59-A6C34878D82A}">
                    <a16:rowId xmlns:a16="http://schemas.microsoft.com/office/drawing/2014/main" val="3278714425"/>
                  </a:ext>
                </a:extLst>
              </a:tr>
              <a:tr h="472429">
                <a:tc>
                  <a:txBody>
                    <a:bodyPr/>
                    <a:lstStyle/>
                    <a:p>
                      <a:r>
                        <a:rPr lang="en-US"/>
                        <a:t>100-Hour</a:t>
                      </a:r>
                    </a:p>
                  </a:txBody>
                  <a:tcPr anchor="ctr"/>
                </a:tc>
                <a:tc>
                  <a:txBody>
                    <a:bodyPr/>
                    <a:lstStyle/>
                    <a:p>
                      <a:r>
                        <a:rPr lang="en-US"/>
                        <a:t>1-3 in.</a:t>
                      </a:r>
                    </a:p>
                  </a:txBody>
                  <a:tcPr anchor="ctr"/>
                </a:tc>
                <a:extLst>
                  <a:ext uri="{0D108BD9-81ED-4DB2-BD59-A6C34878D82A}">
                    <a16:rowId xmlns:a16="http://schemas.microsoft.com/office/drawing/2014/main" val="1915324807"/>
                  </a:ext>
                </a:extLst>
              </a:tr>
              <a:tr h="472429">
                <a:tc>
                  <a:txBody>
                    <a:bodyPr/>
                    <a:lstStyle/>
                    <a:p>
                      <a:r>
                        <a:rPr lang="en-US"/>
                        <a:t>1000-Hour</a:t>
                      </a:r>
                    </a:p>
                  </a:txBody>
                  <a:tcPr anchor="ctr"/>
                </a:tc>
                <a:tc>
                  <a:txBody>
                    <a:bodyPr/>
                    <a:lstStyle/>
                    <a:p>
                      <a:r>
                        <a:rPr lang="en-US" dirty="0"/>
                        <a:t>3-8 in.</a:t>
                      </a:r>
                    </a:p>
                  </a:txBody>
                  <a:tcPr anchor="ctr"/>
                </a:tc>
                <a:extLst>
                  <a:ext uri="{0D108BD9-81ED-4DB2-BD59-A6C34878D82A}">
                    <a16:rowId xmlns:a16="http://schemas.microsoft.com/office/drawing/2014/main" val="1494402867"/>
                  </a:ext>
                </a:extLst>
              </a:tr>
            </a:tbl>
          </a:graphicData>
        </a:graphic>
      </p:graphicFrame>
      <p:pic>
        <p:nvPicPr>
          <p:cNvPr id="7170" name="Picture 2">
            <a:extLst>
              <a:ext uri="{FF2B5EF4-FFF2-40B4-BE49-F238E27FC236}">
                <a16:creationId xmlns:a16="http://schemas.microsoft.com/office/drawing/2014/main" id="{A3403712-B784-1A63-F40B-9E81D093C4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2945" y="4018453"/>
            <a:ext cx="3187055" cy="25110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B19A9A8-FFEB-7081-F421-EBEAC96D0395}"/>
              </a:ext>
            </a:extLst>
          </p:cNvPr>
          <p:cNvSpPr txBox="1"/>
          <p:nvPr/>
        </p:nvSpPr>
        <p:spPr>
          <a:xfrm>
            <a:off x="3556000" y="6520224"/>
            <a:ext cx="1657315" cy="307777"/>
          </a:xfrm>
          <a:prstGeom prst="rect">
            <a:avLst/>
          </a:prstGeom>
          <a:noFill/>
        </p:spPr>
        <p:txBody>
          <a:bodyPr wrap="square" rtlCol="0">
            <a:spAutoFit/>
          </a:bodyPr>
          <a:lstStyle/>
          <a:p>
            <a:r>
              <a:rPr lang="en-US" sz="1400" i="1" dirty="0"/>
              <a:t>Source: Becker (2020)</a:t>
            </a:r>
          </a:p>
        </p:txBody>
      </p:sp>
    </p:spTree>
    <p:extLst>
      <p:ext uri="{BB962C8B-B14F-4D97-AF65-F5344CB8AC3E}">
        <p14:creationId xmlns:p14="http://schemas.microsoft.com/office/powerpoint/2010/main" val="16338094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CB5AC-FD05-5A33-4189-BABCE87FDD38}"/>
              </a:ext>
            </a:extLst>
          </p:cNvPr>
          <p:cNvSpPr>
            <a:spLocks noGrp="1"/>
          </p:cNvSpPr>
          <p:nvPr>
            <p:ph type="title"/>
          </p:nvPr>
        </p:nvSpPr>
        <p:spPr>
          <a:xfrm>
            <a:off x="219459" y="165657"/>
            <a:ext cx="11039055" cy="1057592"/>
          </a:xfrm>
        </p:spPr>
        <p:txBody>
          <a:bodyPr>
            <a:noAutofit/>
          </a:bodyPr>
          <a:lstStyle/>
          <a:p>
            <a:r>
              <a:rPr lang="en-US" sz="3600" dirty="0"/>
              <a:t>Fuel Moisture Content and Rate of Spread</a:t>
            </a:r>
          </a:p>
        </p:txBody>
      </p:sp>
      <p:sp>
        <p:nvSpPr>
          <p:cNvPr id="4" name="Text Placeholder 3">
            <a:extLst>
              <a:ext uri="{FF2B5EF4-FFF2-40B4-BE49-F238E27FC236}">
                <a16:creationId xmlns:a16="http://schemas.microsoft.com/office/drawing/2014/main" id="{6D59AFF8-CEFF-BCFA-F54B-DB9658BE8BC1}"/>
              </a:ext>
            </a:extLst>
          </p:cNvPr>
          <p:cNvSpPr>
            <a:spLocks noGrp="1"/>
          </p:cNvSpPr>
          <p:nvPr>
            <p:ph type="body" sz="half" idx="2"/>
          </p:nvPr>
        </p:nvSpPr>
        <p:spPr>
          <a:xfrm>
            <a:off x="219459" y="1790223"/>
            <a:ext cx="4220461" cy="4000487"/>
          </a:xfrm>
        </p:spPr>
        <p:txBody>
          <a:bodyPr>
            <a:normAutofit/>
          </a:bodyPr>
          <a:lstStyle/>
          <a:p>
            <a:pPr marL="285750" indent="-285750" algn="l">
              <a:buFont typeface="Arial" panose="020B0604020202020204" pitchFamily="34" charset="0"/>
              <a:buChar char="•"/>
            </a:pPr>
            <a:r>
              <a:rPr lang="en-US" sz="2000" dirty="0"/>
              <a:t>Fuel moisture is one of the main predictors of ROS</a:t>
            </a:r>
          </a:p>
          <a:p>
            <a:pPr marL="285750" indent="-285750" algn="l">
              <a:buFont typeface="Arial" panose="020B0604020202020204" pitchFamily="34" charset="0"/>
              <a:buChar char="•"/>
            </a:pPr>
            <a:r>
              <a:rPr lang="en-US" sz="2000" dirty="0"/>
              <a:t>Small differences in FMC at values closer to 0% lead to large difference in ROS</a:t>
            </a:r>
          </a:p>
          <a:p>
            <a:pPr marL="285750" indent="-285750" algn="l">
              <a:buFont typeface="Arial" panose="020B0604020202020204" pitchFamily="34" charset="0"/>
              <a:buChar char="•"/>
            </a:pPr>
            <a:r>
              <a:rPr lang="en-US" sz="2000" dirty="0"/>
              <a:t>Burnable fuels have an </a:t>
            </a:r>
            <a:r>
              <a:rPr lang="en-US" sz="2000" b="1" dirty="0"/>
              <a:t>Extinction Moisture</a:t>
            </a:r>
            <a:r>
              <a:rPr lang="en-US" sz="2000" dirty="0"/>
              <a:t>, where fire does not spread at all</a:t>
            </a:r>
          </a:p>
          <a:p>
            <a:pPr marL="285750" indent="-285750" algn="l">
              <a:buFont typeface="Arial" panose="020B0604020202020204" pitchFamily="34" charset="0"/>
              <a:buChar char="•"/>
            </a:pPr>
            <a:endParaRPr lang="en-US" sz="2000" dirty="0"/>
          </a:p>
        </p:txBody>
      </p:sp>
      <p:cxnSp>
        <p:nvCxnSpPr>
          <p:cNvPr id="5" name="Straight Connector 4">
            <a:extLst>
              <a:ext uri="{FF2B5EF4-FFF2-40B4-BE49-F238E27FC236}">
                <a16:creationId xmlns:a16="http://schemas.microsoft.com/office/drawing/2014/main" id="{E93246C7-D8C9-D65B-34AA-CCCDD390FA79}"/>
              </a:ext>
            </a:extLst>
          </p:cNvPr>
          <p:cNvCxnSpPr>
            <a:cxnSpLocks/>
          </p:cNvCxnSpPr>
          <p:nvPr/>
        </p:nvCxnSpPr>
        <p:spPr>
          <a:xfrm>
            <a:off x="532614" y="1412240"/>
            <a:ext cx="10725901" cy="0"/>
          </a:xfrm>
          <a:prstGeom prst="line">
            <a:avLst/>
          </a:prstGeom>
          <a:ln w="38100"/>
        </p:spPr>
        <p:style>
          <a:lnRef idx="1">
            <a:schemeClr val="accent4"/>
          </a:lnRef>
          <a:fillRef idx="0">
            <a:schemeClr val="accent4"/>
          </a:fillRef>
          <a:effectRef idx="0">
            <a:schemeClr val="accent4"/>
          </a:effectRef>
          <a:fontRef idx="minor">
            <a:schemeClr val="tx1"/>
          </a:fontRef>
        </p:style>
      </p:cxnSp>
      <p:sp>
        <p:nvSpPr>
          <p:cNvPr id="6" name="TextBox 5">
            <a:extLst>
              <a:ext uri="{FF2B5EF4-FFF2-40B4-BE49-F238E27FC236}">
                <a16:creationId xmlns:a16="http://schemas.microsoft.com/office/drawing/2014/main" id="{BD9147E5-C28A-5631-30E3-F820FC5AF913}"/>
              </a:ext>
            </a:extLst>
          </p:cNvPr>
          <p:cNvSpPr txBox="1"/>
          <p:nvPr/>
        </p:nvSpPr>
        <p:spPr>
          <a:xfrm>
            <a:off x="8220364" y="6114840"/>
            <a:ext cx="3038150" cy="461665"/>
          </a:xfrm>
          <a:prstGeom prst="rect">
            <a:avLst/>
          </a:prstGeom>
          <a:noFill/>
        </p:spPr>
        <p:txBody>
          <a:bodyPr wrap="square" rtlCol="0">
            <a:spAutoFit/>
          </a:bodyPr>
          <a:lstStyle/>
          <a:p>
            <a:r>
              <a:rPr lang="en-US" sz="1200" dirty="0"/>
              <a:t>Zero slope &amp; Wind speed 3m/s</a:t>
            </a:r>
          </a:p>
          <a:p>
            <a:r>
              <a:rPr lang="en-US" sz="1200" i="1" dirty="0"/>
              <a:t>Source: </a:t>
            </a:r>
            <a:r>
              <a:rPr lang="en-US" sz="1200" i="1" dirty="0" err="1"/>
              <a:t>OpenWFM</a:t>
            </a:r>
            <a:endParaRPr lang="en-US" sz="1200" i="1" dirty="0"/>
          </a:p>
        </p:txBody>
      </p:sp>
      <p:pic>
        <p:nvPicPr>
          <p:cNvPr id="7" name="Picture 6" descr="A graph of a fuel model&#10;&#10;Description automatically generated with medium confidence">
            <a:extLst>
              <a:ext uri="{FF2B5EF4-FFF2-40B4-BE49-F238E27FC236}">
                <a16:creationId xmlns:a16="http://schemas.microsoft.com/office/drawing/2014/main" id="{E25BBBE8-2747-810C-99EE-B5C0A7DD6A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070" y="1901059"/>
            <a:ext cx="5454989" cy="4091242"/>
          </a:xfrm>
          <a:prstGeom prst="rect">
            <a:avLst/>
          </a:prstGeom>
        </p:spPr>
      </p:pic>
    </p:spTree>
    <p:extLst>
      <p:ext uri="{BB962C8B-B14F-4D97-AF65-F5344CB8AC3E}">
        <p14:creationId xmlns:p14="http://schemas.microsoft.com/office/powerpoint/2010/main" val="627712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9AB37-6F14-1491-9F2B-DEE60EA64654}"/>
              </a:ext>
            </a:extLst>
          </p:cNvPr>
          <p:cNvSpPr>
            <a:spLocks noGrp="1"/>
          </p:cNvSpPr>
          <p:nvPr>
            <p:ph type="title"/>
          </p:nvPr>
        </p:nvSpPr>
        <p:spPr>
          <a:xfrm>
            <a:off x="199708" y="140751"/>
            <a:ext cx="11413172" cy="1044609"/>
          </a:xfrm>
        </p:spPr>
        <p:txBody>
          <a:bodyPr>
            <a:noAutofit/>
          </a:bodyPr>
          <a:lstStyle/>
          <a:p>
            <a:r>
              <a:rPr lang="en-US" sz="4000" dirty="0"/>
              <a:t>Monitoring Fuel Moisture Content - RAWS</a:t>
            </a:r>
          </a:p>
        </p:txBody>
      </p:sp>
      <p:sp>
        <p:nvSpPr>
          <p:cNvPr id="4" name="Text Placeholder 3">
            <a:extLst>
              <a:ext uri="{FF2B5EF4-FFF2-40B4-BE49-F238E27FC236}">
                <a16:creationId xmlns:a16="http://schemas.microsoft.com/office/drawing/2014/main" id="{01EC84EF-A3AD-E482-FA7B-EFED3C28CF80}"/>
              </a:ext>
            </a:extLst>
          </p:cNvPr>
          <p:cNvSpPr>
            <a:spLocks noGrp="1"/>
          </p:cNvSpPr>
          <p:nvPr>
            <p:ph type="body" sz="half" idx="2"/>
          </p:nvPr>
        </p:nvSpPr>
        <p:spPr>
          <a:xfrm>
            <a:off x="199708" y="1642794"/>
            <a:ext cx="5526837" cy="2563890"/>
          </a:xfrm>
        </p:spPr>
        <p:txBody>
          <a:bodyPr>
            <a:normAutofit fontScale="92500" lnSpcReduction="20000"/>
          </a:bodyPr>
          <a:lstStyle/>
          <a:p>
            <a:pPr marL="285750" indent="-285750" algn="l">
              <a:buFont typeface="Arial" panose="020B0604020202020204" pitchFamily="34" charset="0"/>
              <a:buChar char="•"/>
            </a:pPr>
            <a:r>
              <a:rPr lang="en-US" sz="2000" dirty="0"/>
              <a:t>The National Interagency Fire Center (NIFC) is a major collaboration of researchers, firefighters, etc.</a:t>
            </a:r>
          </a:p>
          <a:p>
            <a:pPr marL="285750" indent="-285750" algn="l">
              <a:buFont typeface="Arial" panose="020B0604020202020204" pitchFamily="34" charset="0"/>
              <a:buChar char="•"/>
            </a:pPr>
            <a:r>
              <a:rPr lang="en-US" sz="2000" dirty="0"/>
              <a:t>NIFC operates Remote Automatic Weather Stations (RAWS) across the country to measure hourly FMC and other associated environmental variables. </a:t>
            </a:r>
          </a:p>
          <a:p>
            <a:pPr marL="285750" indent="-285750" algn="l">
              <a:buFont typeface="Arial" panose="020B0604020202020204" pitchFamily="34" charset="0"/>
              <a:buChar char="•"/>
            </a:pPr>
            <a:r>
              <a:rPr lang="en-US" sz="2000" dirty="0"/>
              <a:t>Almost all FMC observations are for 10-h fuels (1/2 in. sticks)</a:t>
            </a:r>
          </a:p>
        </p:txBody>
      </p:sp>
      <p:pic>
        <p:nvPicPr>
          <p:cNvPr id="7" name="Picture 2">
            <a:extLst>
              <a:ext uri="{FF2B5EF4-FFF2-40B4-BE49-F238E27FC236}">
                <a16:creationId xmlns:a16="http://schemas.microsoft.com/office/drawing/2014/main" id="{C4F5ABF3-EB5F-5237-8D10-F2C6242621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4432" y="4206687"/>
            <a:ext cx="3381447" cy="225429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4F2F83D4-5FE1-87FA-F8F9-9B940A09BF1E}"/>
              </a:ext>
            </a:extLst>
          </p:cNvPr>
          <p:cNvCxnSpPr>
            <a:cxnSpLocks/>
          </p:cNvCxnSpPr>
          <p:nvPr/>
        </p:nvCxnSpPr>
        <p:spPr>
          <a:xfrm>
            <a:off x="532615" y="1412240"/>
            <a:ext cx="10725901" cy="0"/>
          </a:xfrm>
          <a:prstGeom prst="line">
            <a:avLst/>
          </a:prstGeom>
          <a:ln w="38100"/>
        </p:spPr>
        <p:style>
          <a:lnRef idx="1">
            <a:schemeClr val="accent4"/>
          </a:lnRef>
          <a:fillRef idx="0">
            <a:schemeClr val="accent4"/>
          </a:fillRef>
          <a:effectRef idx="0">
            <a:schemeClr val="accent4"/>
          </a:effectRef>
          <a:fontRef idx="minor">
            <a:schemeClr val="tx1"/>
          </a:fontRef>
        </p:style>
      </p:cxnSp>
      <p:sp>
        <p:nvSpPr>
          <p:cNvPr id="10" name="TextBox 9">
            <a:extLst>
              <a:ext uri="{FF2B5EF4-FFF2-40B4-BE49-F238E27FC236}">
                <a16:creationId xmlns:a16="http://schemas.microsoft.com/office/drawing/2014/main" id="{4753F12D-E7CD-41C8-1F0B-EDDFBACAA2F3}"/>
              </a:ext>
            </a:extLst>
          </p:cNvPr>
          <p:cNvSpPr txBox="1"/>
          <p:nvPr/>
        </p:nvSpPr>
        <p:spPr>
          <a:xfrm>
            <a:off x="2379477" y="6537647"/>
            <a:ext cx="2069973" cy="307777"/>
          </a:xfrm>
          <a:prstGeom prst="rect">
            <a:avLst/>
          </a:prstGeom>
          <a:noFill/>
        </p:spPr>
        <p:txBody>
          <a:bodyPr wrap="square" rtlCol="0">
            <a:spAutoFit/>
          </a:bodyPr>
          <a:lstStyle/>
          <a:p>
            <a:r>
              <a:rPr lang="en-US" sz="1400" i="1" dirty="0"/>
              <a:t>RAWS Monitoring Station</a:t>
            </a:r>
          </a:p>
        </p:txBody>
      </p:sp>
      <p:pic>
        <p:nvPicPr>
          <p:cNvPr id="2050" name="Picture 2">
            <a:extLst>
              <a:ext uri="{FF2B5EF4-FFF2-40B4-BE49-F238E27FC236}">
                <a16:creationId xmlns:a16="http://schemas.microsoft.com/office/drawing/2014/main" id="{E59670C6-E8D0-76FF-0197-1FEA6D2549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5227" y="2100743"/>
            <a:ext cx="5087469" cy="378907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A736371-FE19-1387-8D1E-D8A789FAF18E}"/>
              </a:ext>
            </a:extLst>
          </p:cNvPr>
          <p:cNvSpPr txBox="1"/>
          <p:nvPr/>
        </p:nvSpPr>
        <p:spPr>
          <a:xfrm>
            <a:off x="9701171" y="5913390"/>
            <a:ext cx="2069973" cy="307777"/>
          </a:xfrm>
          <a:prstGeom prst="rect">
            <a:avLst/>
          </a:prstGeom>
          <a:noFill/>
        </p:spPr>
        <p:txBody>
          <a:bodyPr wrap="square" rtlCol="0">
            <a:spAutoFit/>
          </a:bodyPr>
          <a:lstStyle/>
          <a:p>
            <a:r>
              <a:rPr lang="en-US" sz="1400" i="1" dirty="0"/>
              <a:t>All RAWS Locations</a:t>
            </a:r>
          </a:p>
        </p:txBody>
      </p:sp>
    </p:spTree>
    <p:extLst>
      <p:ext uri="{BB962C8B-B14F-4D97-AF65-F5344CB8AC3E}">
        <p14:creationId xmlns:p14="http://schemas.microsoft.com/office/powerpoint/2010/main" val="30784753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Slate</Template>
  <TotalTime>7849</TotalTime>
  <Words>2857</Words>
  <Application>Microsoft Office PowerPoint</Application>
  <PresentationFormat>Widescreen</PresentationFormat>
  <Paragraphs>403</Paragraphs>
  <Slides>44</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Calisto MT</vt:lpstr>
      <vt:lpstr>Cambria Math</vt:lpstr>
      <vt:lpstr>Wingdings 2</vt:lpstr>
      <vt:lpstr>Slate</vt:lpstr>
      <vt:lpstr>Custom Loss Functions in Fuel Moisture Modeling</vt:lpstr>
      <vt:lpstr>Wildfires &amp; Climate Change</vt:lpstr>
      <vt:lpstr>Wildfire Research &amp; Modeling</vt:lpstr>
      <vt:lpstr>Wildfire Rate of Spread</vt:lpstr>
      <vt:lpstr>Wildfire Rate of Spread</vt:lpstr>
      <vt:lpstr>Fuel Moisture Content Background</vt:lpstr>
      <vt:lpstr>Dead Fuel Moisture Content</vt:lpstr>
      <vt:lpstr>Fuel Moisture Content and Rate of Spread</vt:lpstr>
      <vt:lpstr>Monitoring Fuel Moisture Content - RAWS</vt:lpstr>
      <vt:lpstr>Remote Automated Weather Stations RAWS</vt:lpstr>
      <vt:lpstr>Remote Automated Weather Stations RAWS</vt:lpstr>
      <vt:lpstr>Remote Automated Weather Stations RAWS</vt:lpstr>
      <vt:lpstr>Remote Automated Weather Stations RAWS</vt:lpstr>
      <vt:lpstr>Fuel Moisture Modeling</vt:lpstr>
      <vt:lpstr>Loss Functions in Machine Learning</vt:lpstr>
      <vt:lpstr>Loss Functions in Machine Learning</vt:lpstr>
      <vt:lpstr>Research Question</vt:lpstr>
      <vt:lpstr>Data Collection</vt:lpstr>
      <vt:lpstr>Data Summary</vt:lpstr>
      <vt:lpstr>Data Exploration – Time </vt:lpstr>
      <vt:lpstr>Data Exploration – Precipitation </vt:lpstr>
      <vt:lpstr>Data Exploration – Equilibrium Moisture </vt:lpstr>
      <vt:lpstr>Data Exploration –  Converting FMC to ROS</vt:lpstr>
      <vt:lpstr> Converting FMC to ROS</vt:lpstr>
      <vt:lpstr>Proposed Loss Functions</vt:lpstr>
      <vt:lpstr>Proposed Loss Functions</vt:lpstr>
      <vt:lpstr>Machine Learning Models of FMC</vt:lpstr>
      <vt:lpstr>Machine Learning Models of FMC</vt:lpstr>
      <vt:lpstr>Machine Learning Models of FMC</vt:lpstr>
      <vt:lpstr>Machine Learning Models of FMC</vt:lpstr>
      <vt:lpstr>Cross-Validation &amp; Prediction Error</vt:lpstr>
      <vt:lpstr>Cross-Validation &amp; Prediction Error</vt:lpstr>
      <vt:lpstr>Cross-Validation Scheme – Random Split</vt:lpstr>
      <vt:lpstr>Cross-Validation Scheme – Spatial Holdout</vt:lpstr>
      <vt:lpstr>Cross-Validation Scheme – Spatiotemporal Holdout</vt:lpstr>
      <vt:lpstr>Experimental Design – Main Analysis</vt:lpstr>
      <vt:lpstr>Experimental Design – Main Analysis</vt:lpstr>
      <vt:lpstr>Experimental Design – Supplementary Analysis Driest Month</vt:lpstr>
      <vt:lpstr>Results – Main Analysis</vt:lpstr>
      <vt:lpstr>Results – Driest Month Analysis</vt:lpstr>
      <vt:lpstr>Discussion &amp; Conclusions</vt:lpstr>
      <vt:lpstr>Limitations &amp; Further Research</vt:lpstr>
      <vt:lpstr>Key 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Jonathon Hirschi</dc:creator>
  <cp:lastModifiedBy>Jonathon Hirschi</cp:lastModifiedBy>
  <cp:revision>91</cp:revision>
  <dcterms:created xsi:type="dcterms:W3CDTF">2023-09-26T17:03:21Z</dcterms:created>
  <dcterms:modified xsi:type="dcterms:W3CDTF">2024-07-22T03:27:14Z</dcterms:modified>
</cp:coreProperties>
</file>